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60"/>
  </p:notesMasterIdLst>
  <p:sldIdLst>
    <p:sldId id="473" r:id="rId2"/>
    <p:sldId id="739" r:id="rId3"/>
    <p:sldId id="708" r:id="rId4"/>
    <p:sldId id="759" r:id="rId5"/>
    <p:sldId id="770" r:id="rId6"/>
    <p:sldId id="771" r:id="rId7"/>
    <p:sldId id="769" r:id="rId8"/>
    <p:sldId id="760" r:id="rId9"/>
    <p:sldId id="761" r:id="rId10"/>
    <p:sldId id="762" r:id="rId11"/>
    <p:sldId id="763" r:id="rId12"/>
    <p:sldId id="764" r:id="rId13"/>
    <p:sldId id="765" r:id="rId14"/>
    <p:sldId id="766" r:id="rId15"/>
    <p:sldId id="767" r:id="rId16"/>
    <p:sldId id="768" r:id="rId17"/>
    <p:sldId id="740" r:id="rId18"/>
    <p:sldId id="749" r:id="rId19"/>
    <p:sldId id="742" r:id="rId20"/>
    <p:sldId id="743" r:id="rId21"/>
    <p:sldId id="744" r:id="rId22"/>
    <p:sldId id="475" r:id="rId23"/>
    <p:sldId id="575" r:id="rId24"/>
    <p:sldId id="741" r:id="rId25"/>
    <p:sldId id="746" r:id="rId26"/>
    <p:sldId id="757" r:id="rId27"/>
    <p:sldId id="758" r:id="rId28"/>
    <p:sldId id="747" r:id="rId29"/>
    <p:sldId id="745" r:id="rId30"/>
    <p:sldId id="646" r:id="rId31"/>
    <p:sldId id="736" r:id="rId32"/>
    <p:sldId id="647" r:id="rId33"/>
    <p:sldId id="448" r:id="rId34"/>
    <p:sldId id="754" r:id="rId35"/>
    <p:sldId id="748" r:id="rId36"/>
    <p:sldId id="695" r:id="rId37"/>
    <p:sldId id="641" r:id="rId38"/>
    <p:sldId id="755" r:id="rId39"/>
    <p:sldId id="756" r:id="rId40"/>
    <p:sldId id="573" r:id="rId41"/>
    <p:sldId id="751" r:id="rId42"/>
    <p:sldId id="750" r:id="rId43"/>
    <p:sldId id="696" r:id="rId44"/>
    <p:sldId id="449" r:id="rId45"/>
    <p:sldId id="639" r:id="rId46"/>
    <p:sldId id="752" r:id="rId47"/>
    <p:sldId id="630" r:id="rId48"/>
    <p:sldId id="450" r:id="rId49"/>
    <p:sldId id="626" r:id="rId50"/>
    <p:sldId id="451" r:id="rId51"/>
    <p:sldId id="638" r:id="rId52"/>
    <p:sldId id="632" r:id="rId53"/>
    <p:sldId id="753" r:id="rId54"/>
    <p:sldId id="627" r:id="rId55"/>
    <p:sldId id="452" r:id="rId56"/>
    <p:sldId id="453" r:id="rId57"/>
    <p:sldId id="737" r:id="rId58"/>
    <p:sldId id="403" r:id="rId5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5pPr>
    <a:lvl6pPr marL="2286000" algn="l" defTabSz="914400" rtl="0" eaLnBrk="1" latinLnBrk="0" hangingPunct="1">
      <a:defRPr kern="1200">
        <a:solidFill>
          <a:schemeClr val="tx1"/>
        </a:solidFill>
        <a:latin typeface="Arial Narrow" panose="020B0606020202030204" pitchFamily="34" charset="0"/>
        <a:ea typeface="+mn-ea"/>
        <a:cs typeface="+mn-cs"/>
      </a:defRPr>
    </a:lvl6pPr>
    <a:lvl7pPr marL="2743200" algn="l" defTabSz="914400" rtl="0" eaLnBrk="1" latinLnBrk="0" hangingPunct="1">
      <a:defRPr kern="1200">
        <a:solidFill>
          <a:schemeClr val="tx1"/>
        </a:solidFill>
        <a:latin typeface="Arial Narrow" panose="020B0606020202030204" pitchFamily="34" charset="0"/>
        <a:ea typeface="+mn-ea"/>
        <a:cs typeface="+mn-cs"/>
      </a:defRPr>
    </a:lvl7pPr>
    <a:lvl8pPr marL="3200400" algn="l" defTabSz="914400" rtl="0" eaLnBrk="1" latinLnBrk="0" hangingPunct="1">
      <a:defRPr kern="1200">
        <a:solidFill>
          <a:schemeClr val="tx1"/>
        </a:solidFill>
        <a:latin typeface="Arial Narrow" panose="020B0606020202030204" pitchFamily="34" charset="0"/>
        <a:ea typeface="+mn-ea"/>
        <a:cs typeface="+mn-cs"/>
      </a:defRPr>
    </a:lvl8pPr>
    <a:lvl9pPr marL="3657600" algn="l" defTabSz="914400" rtl="0" eaLnBrk="1" latinLnBrk="0" hangingPunct="1">
      <a:defRPr kern="1200">
        <a:solidFill>
          <a:schemeClr val="tx1"/>
        </a:solidFill>
        <a:latin typeface="Arial Narrow" panose="020B0606020202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9933FF"/>
    <a:srgbClr val="0000CC"/>
    <a:srgbClr val="3333CC"/>
    <a:srgbClr val="65E988"/>
    <a:srgbClr val="000099"/>
    <a:srgbClr val="0099FF"/>
    <a:srgbClr val="FF3300"/>
    <a:srgbClr val="CCFF33"/>
    <a:srgbClr val="36E2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5" autoAdjust="0"/>
    <p:restoredTop sz="84022" autoAdjust="0"/>
  </p:normalViewPr>
  <p:slideViewPr>
    <p:cSldViewPr>
      <p:cViewPr varScale="1">
        <p:scale>
          <a:sx n="53" d="100"/>
          <a:sy n="53" d="100"/>
        </p:scale>
        <p:origin x="868" y="3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Lst>
  </p:outlineViewPr>
  <p:notesTextViewPr>
    <p:cViewPr>
      <p:scale>
        <a:sx n="100" d="100"/>
        <a:sy n="100" d="100"/>
      </p:scale>
      <p:origin x="0" y="0"/>
    </p:cViewPr>
  </p:notesTextViewPr>
  <p:sorterViewPr>
    <p:cViewPr varScale="1">
      <p:scale>
        <a:sx n="100" d="100"/>
        <a:sy n="100" d="100"/>
      </p:scale>
      <p:origin x="0" y="-918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9" Type="http://schemas.openxmlformats.org/officeDocument/2006/relationships/slide" Target="slides/slide39.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47" Type="http://schemas.openxmlformats.org/officeDocument/2006/relationships/slide" Target="slides/slide47.xml"/><Relationship Id="rId50" Type="http://schemas.openxmlformats.org/officeDocument/2006/relationships/slide" Target="slides/slide50.xml"/><Relationship Id="rId55" Type="http://schemas.openxmlformats.org/officeDocument/2006/relationships/slide" Target="slides/slide55.xml"/><Relationship Id="rId7" Type="http://schemas.openxmlformats.org/officeDocument/2006/relationships/slide" Target="slides/slide7.xml"/><Relationship Id="rId2" Type="http://schemas.openxmlformats.org/officeDocument/2006/relationships/slide" Target="slides/slide2.xml"/><Relationship Id="rId16" Type="http://schemas.openxmlformats.org/officeDocument/2006/relationships/slide" Target="slides/slide16.xml"/><Relationship Id="rId29" Type="http://schemas.openxmlformats.org/officeDocument/2006/relationships/slide" Target="slides/slide29.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3" Type="http://schemas.openxmlformats.org/officeDocument/2006/relationships/slide" Target="slides/slide53.xml"/><Relationship Id="rId58" Type="http://schemas.openxmlformats.org/officeDocument/2006/relationships/slide" Target="slides/slide58.xml"/><Relationship Id="rId5" Type="http://schemas.openxmlformats.org/officeDocument/2006/relationships/slide" Target="slides/slide5.xml"/><Relationship Id="rId19" Type="http://schemas.openxmlformats.org/officeDocument/2006/relationships/slide" Target="slides/slide19.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8.xml"/><Relationship Id="rId56" Type="http://schemas.openxmlformats.org/officeDocument/2006/relationships/slide" Target="slides/slide56.xml"/><Relationship Id="rId8" Type="http://schemas.openxmlformats.org/officeDocument/2006/relationships/slide" Target="slides/slide8.xml"/><Relationship Id="rId51" Type="http://schemas.openxmlformats.org/officeDocument/2006/relationships/slide" Target="slides/slide51.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4.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 Id="rId57" Type="http://schemas.openxmlformats.org/officeDocument/2006/relationships/slide" Target="slides/slide57.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69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s-MX"/>
          </a:p>
        </p:txBody>
      </p:sp>
      <p:sp>
        <p:nvSpPr>
          <p:cNvPr id="16691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s-MX"/>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MX" noProof="0"/>
              <a:t>Haga clic para modificar el estilo de texto del patrón</a:t>
            </a:r>
          </a:p>
          <a:p>
            <a:pPr lvl="1"/>
            <a:r>
              <a:rPr lang="es-MX" noProof="0"/>
              <a:t>Segundo nivel</a:t>
            </a:r>
          </a:p>
          <a:p>
            <a:pPr lvl="2"/>
            <a:r>
              <a:rPr lang="es-MX" noProof="0"/>
              <a:t>Tercer nivel</a:t>
            </a:r>
          </a:p>
          <a:p>
            <a:pPr lvl="3"/>
            <a:r>
              <a:rPr lang="es-MX" noProof="0"/>
              <a:t>Cuarto nivel</a:t>
            </a:r>
          </a:p>
          <a:p>
            <a:pPr lvl="4"/>
            <a:r>
              <a:rPr lang="es-MX" noProof="0"/>
              <a:t>Quinto nivel</a:t>
            </a:r>
          </a:p>
        </p:txBody>
      </p:sp>
      <p:sp>
        <p:nvSpPr>
          <p:cNvPr id="16691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s-MX"/>
          </a:p>
        </p:txBody>
      </p:sp>
      <p:sp>
        <p:nvSpPr>
          <p:cNvPr id="16691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EC3B6C42-11E8-4755-85D1-F88A23620358}" type="slidenum">
              <a:rPr lang="es-MX" altLang="es-PE"/>
              <a:pPr>
                <a:defRPr/>
              </a:pPr>
              <a:t>‹Nº›</a:t>
            </a:fld>
            <a:endParaRPr lang="es-MX" altLang="es-PE"/>
          </a:p>
        </p:txBody>
      </p:sp>
    </p:spTree>
    <p:extLst>
      <p:ext uri="{BB962C8B-B14F-4D97-AF65-F5344CB8AC3E}">
        <p14:creationId xmlns:p14="http://schemas.microsoft.com/office/powerpoint/2010/main" val="26282649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28002" name="Rectangle 2"/>
          <p:cNvSpPr>
            <a:spLocks noGrp="1" noChangeArrowheads="1"/>
          </p:cNvSpPr>
          <p:nvPr>
            <p:ph type="ctrTitle" sz="quarter"/>
          </p:nvPr>
        </p:nvSpPr>
        <p:spPr>
          <a:xfrm>
            <a:off x="685800" y="1676400"/>
            <a:ext cx="7772400" cy="1828800"/>
          </a:xfrm>
        </p:spPr>
        <p:txBody>
          <a:bodyPr/>
          <a:lstStyle>
            <a:lvl1pPr>
              <a:defRPr/>
            </a:lvl1pPr>
          </a:lstStyle>
          <a:p>
            <a:r>
              <a:rPr lang="es-MX"/>
              <a:t>Haga clic para cambiar el estilo de título	</a:t>
            </a:r>
          </a:p>
        </p:txBody>
      </p:sp>
      <p:sp>
        <p:nvSpPr>
          <p:cNvPr id="128003" name="Rectangle 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s-MX"/>
              <a:t>Haga clic para modificar el estilo de subtítulo del patrón</a:t>
            </a:r>
          </a:p>
        </p:txBody>
      </p:sp>
      <p:sp>
        <p:nvSpPr>
          <p:cNvPr id="4" name="Rectangle 9"/>
          <p:cNvSpPr>
            <a:spLocks noGrp="1" noChangeArrowheads="1"/>
          </p:cNvSpPr>
          <p:nvPr>
            <p:ph type="dt" sz="half" idx="10"/>
          </p:nvPr>
        </p:nvSpPr>
        <p:spPr>
          <a:ln/>
        </p:spPr>
        <p:txBody>
          <a:bodyPr/>
          <a:lstStyle>
            <a:lvl1pPr>
              <a:defRPr/>
            </a:lvl1pPr>
          </a:lstStyle>
          <a:p>
            <a:pPr>
              <a:defRPr/>
            </a:pPr>
            <a:fld id="{A2200F3F-8DDF-48ED-A3DD-AC227CBEB57E}" type="datetime1">
              <a:rPr lang="es-MX"/>
              <a:pPr>
                <a:defRPr/>
              </a:pPr>
              <a:t>02/08/2024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6EADA6D7-A31D-4601-B3DF-9745AACF52AB}" type="slidenum">
              <a:rPr lang="es-MX" altLang="es-PE"/>
              <a:pPr>
                <a:defRPr/>
              </a:pPr>
              <a:t>‹Nº›</a:t>
            </a:fld>
            <a:endParaRPr lang="es-MX" altLang="es-PE"/>
          </a:p>
        </p:txBody>
      </p:sp>
    </p:spTree>
    <p:extLst>
      <p:ext uri="{BB962C8B-B14F-4D97-AF65-F5344CB8AC3E}">
        <p14:creationId xmlns:p14="http://schemas.microsoft.com/office/powerpoint/2010/main" val="2328670744"/>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9"/>
          <p:cNvSpPr>
            <a:spLocks noGrp="1" noChangeArrowheads="1"/>
          </p:cNvSpPr>
          <p:nvPr>
            <p:ph type="dt" sz="half" idx="10"/>
          </p:nvPr>
        </p:nvSpPr>
        <p:spPr>
          <a:ln/>
        </p:spPr>
        <p:txBody>
          <a:bodyPr/>
          <a:lstStyle>
            <a:lvl1pPr>
              <a:defRPr/>
            </a:lvl1pPr>
          </a:lstStyle>
          <a:p>
            <a:pPr>
              <a:defRPr/>
            </a:pPr>
            <a:fld id="{6838049F-9FD7-42A1-8180-3BD868726526}" type="datetime1">
              <a:rPr lang="es-MX"/>
              <a:pPr>
                <a:defRPr/>
              </a:pPr>
              <a:t>02/08/2024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C84C404C-2B0A-4E0E-B322-73BA0C842D76}" type="slidenum">
              <a:rPr lang="es-MX" altLang="es-PE"/>
              <a:pPr>
                <a:defRPr/>
              </a:pPr>
              <a:t>‹Nº›</a:t>
            </a:fld>
            <a:endParaRPr lang="es-MX" altLang="es-PE"/>
          </a:p>
        </p:txBody>
      </p:sp>
    </p:spTree>
    <p:extLst>
      <p:ext uri="{BB962C8B-B14F-4D97-AF65-F5344CB8AC3E}">
        <p14:creationId xmlns:p14="http://schemas.microsoft.com/office/powerpoint/2010/main" val="2885543896"/>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381000"/>
            <a:ext cx="2057400" cy="5715000"/>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57200" y="381000"/>
            <a:ext cx="6019800" cy="57150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9"/>
          <p:cNvSpPr>
            <a:spLocks noGrp="1" noChangeArrowheads="1"/>
          </p:cNvSpPr>
          <p:nvPr>
            <p:ph type="dt" sz="half" idx="10"/>
          </p:nvPr>
        </p:nvSpPr>
        <p:spPr>
          <a:ln/>
        </p:spPr>
        <p:txBody>
          <a:bodyPr/>
          <a:lstStyle>
            <a:lvl1pPr>
              <a:defRPr/>
            </a:lvl1pPr>
          </a:lstStyle>
          <a:p>
            <a:pPr>
              <a:defRPr/>
            </a:pPr>
            <a:fld id="{F64EFC80-76DF-404C-89C5-8A4EE7026D62}" type="datetime1">
              <a:rPr lang="es-MX"/>
              <a:pPr>
                <a:defRPr/>
              </a:pPr>
              <a:t>02/08/2024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90A3480D-39DD-4635-8666-9AE74EAD87AB}" type="slidenum">
              <a:rPr lang="es-MX" altLang="es-PE"/>
              <a:pPr>
                <a:defRPr/>
              </a:pPr>
              <a:t>‹Nº›</a:t>
            </a:fld>
            <a:endParaRPr lang="es-MX" altLang="es-PE"/>
          </a:p>
        </p:txBody>
      </p:sp>
    </p:spTree>
    <p:extLst>
      <p:ext uri="{BB962C8B-B14F-4D97-AF65-F5344CB8AC3E}">
        <p14:creationId xmlns:p14="http://schemas.microsoft.com/office/powerpoint/2010/main" val="1310679404"/>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9"/>
          <p:cNvSpPr>
            <a:spLocks noGrp="1" noChangeArrowheads="1"/>
          </p:cNvSpPr>
          <p:nvPr>
            <p:ph type="dt" sz="half" idx="10"/>
          </p:nvPr>
        </p:nvSpPr>
        <p:spPr>
          <a:ln/>
        </p:spPr>
        <p:txBody>
          <a:bodyPr/>
          <a:lstStyle>
            <a:lvl1pPr>
              <a:defRPr/>
            </a:lvl1pPr>
          </a:lstStyle>
          <a:p>
            <a:pPr>
              <a:defRPr/>
            </a:pPr>
            <a:fld id="{C9DEC9E2-6338-4506-99DC-E4E22CA69EFD}" type="datetime1">
              <a:rPr lang="es-MX"/>
              <a:pPr>
                <a:defRPr/>
              </a:pPr>
              <a:t>02/08/2024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5301BB98-F31B-482F-968B-DCC3C4D41782}" type="slidenum">
              <a:rPr lang="es-MX" altLang="es-PE"/>
              <a:pPr>
                <a:defRPr/>
              </a:pPr>
              <a:t>‹Nº›</a:t>
            </a:fld>
            <a:endParaRPr lang="es-MX" altLang="es-PE"/>
          </a:p>
        </p:txBody>
      </p:sp>
    </p:spTree>
    <p:extLst>
      <p:ext uri="{BB962C8B-B14F-4D97-AF65-F5344CB8AC3E}">
        <p14:creationId xmlns:p14="http://schemas.microsoft.com/office/powerpoint/2010/main" val="740666381"/>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n-U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9"/>
          <p:cNvSpPr>
            <a:spLocks noGrp="1" noChangeArrowheads="1"/>
          </p:cNvSpPr>
          <p:nvPr>
            <p:ph type="dt" sz="half" idx="10"/>
          </p:nvPr>
        </p:nvSpPr>
        <p:spPr>
          <a:ln/>
        </p:spPr>
        <p:txBody>
          <a:bodyPr/>
          <a:lstStyle>
            <a:lvl1pPr>
              <a:defRPr/>
            </a:lvl1pPr>
          </a:lstStyle>
          <a:p>
            <a:pPr>
              <a:defRPr/>
            </a:pPr>
            <a:fld id="{1D924528-3D08-4698-BFCF-4EB2CF812AFD}" type="datetime1">
              <a:rPr lang="es-MX"/>
              <a:pPr>
                <a:defRPr/>
              </a:pPr>
              <a:t>02/08/2024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E7A9F8BD-26D7-443E-9393-B74ED978CE7A}" type="slidenum">
              <a:rPr lang="es-MX" altLang="es-PE"/>
              <a:pPr>
                <a:defRPr/>
              </a:pPr>
              <a:t>‹Nº›</a:t>
            </a:fld>
            <a:endParaRPr lang="es-MX" altLang="es-PE"/>
          </a:p>
        </p:txBody>
      </p:sp>
    </p:spTree>
    <p:extLst>
      <p:ext uri="{BB962C8B-B14F-4D97-AF65-F5344CB8AC3E}">
        <p14:creationId xmlns:p14="http://schemas.microsoft.com/office/powerpoint/2010/main" val="919114123"/>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457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48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9"/>
          <p:cNvSpPr>
            <a:spLocks noGrp="1" noChangeArrowheads="1"/>
          </p:cNvSpPr>
          <p:nvPr>
            <p:ph type="dt" sz="half" idx="10"/>
          </p:nvPr>
        </p:nvSpPr>
        <p:spPr>
          <a:ln/>
        </p:spPr>
        <p:txBody>
          <a:bodyPr/>
          <a:lstStyle>
            <a:lvl1pPr>
              <a:defRPr/>
            </a:lvl1pPr>
          </a:lstStyle>
          <a:p>
            <a:pPr>
              <a:defRPr/>
            </a:pPr>
            <a:fld id="{D848C715-90DF-40D5-B265-73D0B3A73EBB}" type="datetime1">
              <a:rPr lang="es-MX"/>
              <a:pPr>
                <a:defRPr/>
              </a:pPr>
              <a:t>02/08/2024</a:t>
            </a:fld>
            <a:endParaRPr lang="es-MX"/>
          </a:p>
        </p:txBody>
      </p:sp>
      <p:sp>
        <p:nvSpPr>
          <p:cNvPr id="6"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7" name="Rectangle 11"/>
          <p:cNvSpPr>
            <a:spLocks noGrp="1" noChangeArrowheads="1"/>
          </p:cNvSpPr>
          <p:nvPr>
            <p:ph type="sldNum" sz="quarter" idx="12"/>
          </p:nvPr>
        </p:nvSpPr>
        <p:spPr>
          <a:ln/>
        </p:spPr>
        <p:txBody>
          <a:bodyPr/>
          <a:lstStyle>
            <a:lvl1pPr>
              <a:defRPr/>
            </a:lvl1pPr>
          </a:lstStyle>
          <a:p>
            <a:pPr>
              <a:defRPr/>
            </a:pPr>
            <a:fld id="{A6C11B01-2989-4226-BBA6-3417DEBC391D}" type="slidenum">
              <a:rPr lang="es-MX" altLang="es-PE"/>
              <a:pPr>
                <a:defRPr/>
              </a:pPr>
              <a:t>‹Nº›</a:t>
            </a:fld>
            <a:endParaRPr lang="es-MX" altLang="es-PE"/>
          </a:p>
        </p:txBody>
      </p:sp>
    </p:spTree>
    <p:extLst>
      <p:ext uri="{BB962C8B-B14F-4D97-AF65-F5344CB8AC3E}">
        <p14:creationId xmlns:p14="http://schemas.microsoft.com/office/powerpoint/2010/main" val="2990574786"/>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9"/>
          <p:cNvSpPr>
            <a:spLocks noGrp="1" noChangeArrowheads="1"/>
          </p:cNvSpPr>
          <p:nvPr>
            <p:ph type="dt" sz="half" idx="10"/>
          </p:nvPr>
        </p:nvSpPr>
        <p:spPr>
          <a:ln/>
        </p:spPr>
        <p:txBody>
          <a:bodyPr/>
          <a:lstStyle>
            <a:lvl1pPr>
              <a:defRPr/>
            </a:lvl1pPr>
          </a:lstStyle>
          <a:p>
            <a:pPr>
              <a:defRPr/>
            </a:pPr>
            <a:fld id="{36A13672-DF43-4A58-A98A-A27463D7B29D}" type="datetime1">
              <a:rPr lang="es-MX"/>
              <a:pPr>
                <a:defRPr/>
              </a:pPr>
              <a:t>02/08/2024</a:t>
            </a:fld>
            <a:endParaRPr lang="es-MX"/>
          </a:p>
        </p:txBody>
      </p:sp>
      <p:sp>
        <p:nvSpPr>
          <p:cNvPr id="8"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9" name="Rectangle 11"/>
          <p:cNvSpPr>
            <a:spLocks noGrp="1" noChangeArrowheads="1"/>
          </p:cNvSpPr>
          <p:nvPr>
            <p:ph type="sldNum" sz="quarter" idx="12"/>
          </p:nvPr>
        </p:nvSpPr>
        <p:spPr>
          <a:ln/>
        </p:spPr>
        <p:txBody>
          <a:bodyPr/>
          <a:lstStyle>
            <a:lvl1pPr>
              <a:defRPr/>
            </a:lvl1pPr>
          </a:lstStyle>
          <a:p>
            <a:pPr>
              <a:defRPr/>
            </a:pPr>
            <a:fld id="{0EA8EC63-1AD1-4897-A172-98B9935D1803}" type="slidenum">
              <a:rPr lang="es-MX" altLang="es-PE"/>
              <a:pPr>
                <a:defRPr/>
              </a:pPr>
              <a:t>‹Nº›</a:t>
            </a:fld>
            <a:endParaRPr lang="es-MX" altLang="es-PE"/>
          </a:p>
        </p:txBody>
      </p:sp>
    </p:spTree>
    <p:extLst>
      <p:ext uri="{BB962C8B-B14F-4D97-AF65-F5344CB8AC3E}">
        <p14:creationId xmlns:p14="http://schemas.microsoft.com/office/powerpoint/2010/main" val="3597384846"/>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Rectangle 9"/>
          <p:cNvSpPr>
            <a:spLocks noGrp="1" noChangeArrowheads="1"/>
          </p:cNvSpPr>
          <p:nvPr>
            <p:ph type="dt" sz="half" idx="10"/>
          </p:nvPr>
        </p:nvSpPr>
        <p:spPr>
          <a:ln/>
        </p:spPr>
        <p:txBody>
          <a:bodyPr/>
          <a:lstStyle>
            <a:lvl1pPr>
              <a:defRPr/>
            </a:lvl1pPr>
          </a:lstStyle>
          <a:p>
            <a:pPr>
              <a:defRPr/>
            </a:pPr>
            <a:fld id="{5EACAE4C-2E38-406D-A7FB-3E4D8D8BB675}" type="datetime1">
              <a:rPr lang="es-MX"/>
              <a:pPr>
                <a:defRPr/>
              </a:pPr>
              <a:t>02/08/2024</a:t>
            </a:fld>
            <a:endParaRPr lang="es-MX"/>
          </a:p>
        </p:txBody>
      </p:sp>
      <p:sp>
        <p:nvSpPr>
          <p:cNvPr id="4"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5" name="Rectangle 11"/>
          <p:cNvSpPr>
            <a:spLocks noGrp="1" noChangeArrowheads="1"/>
          </p:cNvSpPr>
          <p:nvPr>
            <p:ph type="sldNum" sz="quarter" idx="12"/>
          </p:nvPr>
        </p:nvSpPr>
        <p:spPr>
          <a:ln/>
        </p:spPr>
        <p:txBody>
          <a:bodyPr/>
          <a:lstStyle>
            <a:lvl1pPr>
              <a:defRPr/>
            </a:lvl1pPr>
          </a:lstStyle>
          <a:p>
            <a:pPr>
              <a:defRPr/>
            </a:pPr>
            <a:fld id="{0CFC314B-B45F-47E9-B142-B0CA3BE7CF70}" type="slidenum">
              <a:rPr lang="es-MX" altLang="es-PE"/>
              <a:pPr>
                <a:defRPr/>
              </a:pPr>
              <a:t>‹Nº›</a:t>
            </a:fld>
            <a:endParaRPr lang="es-MX" altLang="es-PE"/>
          </a:p>
        </p:txBody>
      </p:sp>
    </p:spTree>
    <p:extLst>
      <p:ext uri="{BB962C8B-B14F-4D97-AF65-F5344CB8AC3E}">
        <p14:creationId xmlns:p14="http://schemas.microsoft.com/office/powerpoint/2010/main" val="3032685689"/>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fld id="{802C0267-B8E3-4DDA-9941-5CDBCECEE3F7}" type="datetime1">
              <a:rPr lang="es-MX"/>
              <a:pPr>
                <a:defRPr/>
              </a:pPr>
              <a:t>02/08/2024</a:t>
            </a:fld>
            <a:endParaRPr lang="es-MX"/>
          </a:p>
        </p:txBody>
      </p:sp>
      <p:sp>
        <p:nvSpPr>
          <p:cNvPr id="3"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4" name="Rectangle 11"/>
          <p:cNvSpPr>
            <a:spLocks noGrp="1" noChangeArrowheads="1"/>
          </p:cNvSpPr>
          <p:nvPr>
            <p:ph type="sldNum" sz="quarter" idx="12"/>
          </p:nvPr>
        </p:nvSpPr>
        <p:spPr>
          <a:ln/>
        </p:spPr>
        <p:txBody>
          <a:bodyPr/>
          <a:lstStyle>
            <a:lvl1pPr>
              <a:defRPr/>
            </a:lvl1pPr>
          </a:lstStyle>
          <a:p>
            <a:pPr>
              <a:defRPr/>
            </a:pPr>
            <a:fld id="{E0BA254B-BB34-43B0-B638-FF112AC7D236}" type="slidenum">
              <a:rPr lang="es-MX" altLang="es-PE"/>
              <a:pPr>
                <a:defRPr/>
              </a:pPr>
              <a:t>‹Nº›</a:t>
            </a:fld>
            <a:endParaRPr lang="es-MX" altLang="es-PE"/>
          </a:p>
        </p:txBody>
      </p:sp>
    </p:spTree>
    <p:extLst>
      <p:ext uri="{BB962C8B-B14F-4D97-AF65-F5344CB8AC3E}">
        <p14:creationId xmlns:p14="http://schemas.microsoft.com/office/powerpoint/2010/main" val="365902929"/>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n-U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9"/>
          <p:cNvSpPr>
            <a:spLocks noGrp="1" noChangeArrowheads="1"/>
          </p:cNvSpPr>
          <p:nvPr>
            <p:ph type="dt" sz="half" idx="10"/>
          </p:nvPr>
        </p:nvSpPr>
        <p:spPr>
          <a:ln/>
        </p:spPr>
        <p:txBody>
          <a:bodyPr/>
          <a:lstStyle>
            <a:lvl1pPr>
              <a:defRPr/>
            </a:lvl1pPr>
          </a:lstStyle>
          <a:p>
            <a:pPr>
              <a:defRPr/>
            </a:pPr>
            <a:fld id="{717E43FB-D412-416C-9614-EC574BA56325}" type="datetime1">
              <a:rPr lang="es-MX"/>
              <a:pPr>
                <a:defRPr/>
              </a:pPr>
              <a:t>02/08/2024</a:t>
            </a:fld>
            <a:endParaRPr lang="es-MX"/>
          </a:p>
        </p:txBody>
      </p:sp>
      <p:sp>
        <p:nvSpPr>
          <p:cNvPr id="6"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7" name="Rectangle 11"/>
          <p:cNvSpPr>
            <a:spLocks noGrp="1" noChangeArrowheads="1"/>
          </p:cNvSpPr>
          <p:nvPr>
            <p:ph type="sldNum" sz="quarter" idx="12"/>
          </p:nvPr>
        </p:nvSpPr>
        <p:spPr>
          <a:ln/>
        </p:spPr>
        <p:txBody>
          <a:bodyPr/>
          <a:lstStyle>
            <a:lvl1pPr>
              <a:defRPr/>
            </a:lvl1pPr>
          </a:lstStyle>
          <a:p>
            <a:pPr>
              <a:defRPr/>
            </a:pPr>
            <a:fld id="{AEAAEC4E-3A7C-4CBF-9352-8D292E5FE519}" type="slidenum">
              <a:rPr lang="es-MX" altLang="es-PE"/>
              <a:pPr>
                <a:defRPr/>
              </a:pPr>
              <a:t>‹Nº›</a:t>
            </a:fld>
            <a:endParaRPr lang="es-MX" altLang="es-PE"/>
          </a:p>
        </p:txBody>
      </p:sp>
    </p:spTree>
    <p:extLst>
      <p:ext uri="{BB962C8B-B14F-4D97-AF65-F5344CB8AC3E}">
        <p14:creationId xmlns:p14="http://schemas.microsoft.com/office/powerpoint/2010/main" val="2007306358"/>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9"/>
          <p:cNvSpPr>
            <a:spLocks noGrp="1" noChangeArrowheads="1"/>
          </p:cNvSpPr>
          <p:nvPr>
            <p:ph type="dt" sz="half" idx="10"/>
          </p:nvPr>
        </p:nvSpPr>
        <p:spPr>
          <a:ln/>
        </p:spPr>
        <p:txBody>
          <a:bodyPr/>
          <a:lstStyle>
            <a:lvl1pPr>
              <a:defRPr/>
            </a:lvl1pPr>
          </a:lstStyle>
          <a:p>
            <a:pPr>
              <a:defRPr/>
            </a:pPr>
            <a:fld id="{D759C4FF-AF40-4138-A5F8-2D1D08A79D88}" type="datetime1">
              <a:rPr lang="es-MX"/>
              <a:pPr>
                <a:defRPr/>
              </a:pPr>
              <a:t>02/08/2024</a:t>
            </a:fld>
            <a:endParaRPr lang="es-MX"/>
          </a:p>
        </p:txBody>
      </p:sp>
      <p:sp>
        <p:nvSpPr>
          <p:cNvPr id="6"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7" name="Rectangle 11"/>
          <p:cNvSpPr>
            <a:spLocks noGrp="1" noChangeArrowheads="1"/>
          </p:cNvSpPr>
          <p:nvPr>
            <p:ph type="sldNum" sz="quarter" idx="12"/>
          </p:nvPr>
        </p:nvSpPr>
        <p:spPr>
          <a:ln/>
        </p:spPr>
        <p:txBody>
          <a:bodyPr/>
          <a:lstStyle>
            <a:lvl1pPr>
              <a:defRPr/>
            </a:lvl1pPr>
          </a:lstStyle>
          <a:p>
            <a:pPr>
              <a:defRPr/>
            </a:pPr>
            <a:fld id="{2BF7DCB9-82D7-40C4-AED1-40D343AE6096}" type="slidenum">
              <a:rPr lang="es-MX" altLang="es-PE"/>
              <a:pPr>
                <a:defRPr/>
              </a:pPr>
              <a:t>‹Nº›</a:t>
            </a:fld>
            <a:endParaRPr lang="es-MX" altLang="es-PE"/>
          </a:p>
        </p:txBody>
      </p:sp>
    </p:spTree>
    <p:extLst>
      <p:ext uri="{BB962C8B-B14F-4D97-AF65-F5344CB8AC3E}">
        <p14:creationId xmlns:p14="http://schemas.microsoft.com/office/powerpoint/2010/main" val="2828151253"/>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979" name="Rectangle 3"/>
          <p:cNvSpPr>
            <a:spLocks noGrp="1" noChangeArrowheads="1"/>
          </p:cNvSpPr>
          <p:nvPr>
            <p:ph type="title"/>
          </p:nvPr>
        </p:nvSpPr>
        <p:spPr bwMode="auto">
          <a:xfrm>
            <a:off x="457200" y="3810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MX"/>
              <a:t>Haga clic para cambiar el estilo de título	</a:t>
            </a:r>
          </a:p>
        </p:txBody>
      </p:sp>
      <p:sp>
        <p:nvSpPr>
          <p:cNvPr id="126980" name="Rectangle 4"/>
          <p:cNvSpPr>
            <a:spLocks noGrp="1" noChangeArrowheads="1"/>
          </p:cNvSpPr>
          <p:nvPr>
            <p:ph type="body" idx="1"/>
          </p:nvPr>
        </p:nvSpPr>
        <p:spPr bwMode="auto">
          <a:xfrm>
            <a:off x="457200" y="19812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MX"/>
              <a:t>Haga clic para modificar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126985" name="Rectangle 9"/>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defRPr>
            </a:lvl1pPr>
          </a:lstStyle>
          <a:p>
            <a:pPr>
              <a:defRPr/>
            </a:pPr>
            <a:fld id="{68B4FBE4-020A-4D9B-98BE-B05DF1B7BB99}" type="datetime1">
              <a:rPr lang="es-MX"/>
              <a:pPr>
                <a:defRPr/>
              </a:pPr>
              <a:t>02/08/2024</a:t>
            </a:fld>
            <a:endParaRPr lang="es-MX"/>
          </a:p>
        </p:txBody>
      </p:sp>
      <p:sp>
        <p:nvSpPr>
          <p:cNvPr id="126986" name="Rectangle 10"/>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defRPr>
            </a:lvl1pPr>
          </a:lstStyle>
          <a:p>
            <a:pPr>
              <a:defRPr/>
            </a:pPr>
            <a:r>
              <a:rPr lang="es-MX"/>
              <a:t>V. Ibañez y J. Paredes</a:t>
            </a:r>
          </a:p>
        </p:txBody>
      </p:sp>
      <p:sp>
        <p:nvSpPr>
          <p:cNvPr id="126987" name="Rectangle 11"/>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defRPr>
            </a:lvl1pPr>
          </a:lstStyle>
          <a:p>
            <a:pPr>
              <a:defRPr/>
            </a:pPr>
            <a:fld id="{C89C7F26-FD5B-45C0-914F-320BBD03C9B5}" type="slidenum">
              <a:rPr lang="es-MX" altLang="es-PE"/>
              <a:pPr>
                <a:defRPr/>
              </a:pPr>
              <a:t>‹Nº›</a:t>
            </a:fld>
            <a:endParaRPr lang="es-MX" altLang="es-PE"/>
          </a:p>
        </p:txBody>
      </p:sp>
    </p:spTree>
  </p:cSld>
  <p:clrMap bg1="dk2" tx1="lt1" bg2="dk1"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spd="slow"/>
  <p:hf hd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65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anose="05000000000000000000"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emf"/><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A617850-B3F3-6A01-3BA7-35FA5113F776}"/>
              </a:ext>
            </a:extLst>
          </p:cNvPr>
          <p:cNvPicPr>
            <a:picLocks noChangeAspect="1"/>
          </p:cNvPicPr>
          <p:nvPr/>
        </p:nvPicPr>
        <p:blipFill>
          <a:blip r:embed="rId2"/>
          <a:stretch>
            <a:fillRect/>
          </a:stretch>
        </p:blipFill>
        <p:spPr>
          <a:xfrm>
            <a:off x="-2654" y="2924944"/>
            <a:ext cx="9123360" cy="3866285"/>
          </a:xfrm>
          <a:prstGeom prst="rect">
            <a:avLst/>
          </a:prstGeom>
        </p:spPr>
      </p:pic>
      <p:sp>
        <p:nvSpPr>
          <p:cNvPr id="4" name="20 Rectángulo">
            <a:extLst>
              <a:ext uri="{FF2B5EF4-FFF2-40B4-BE49-F238E27FC236}">
                <a16:creationId xmlns:a16="http://schemas.microsoft.com/office/drawing/2014/main" id="{BA8FCF8C-A0CB-50DB-5F62-6CEF3B765D1B}"/>
              </a:ext>
            </a:extLst>
          </p:cNvPr>
          <p:cNvSpPr>
            <a:spLocks noChangeArrowheads="1"/>
          </p:cNvSpPr>
          <p:nvPr/>
        </p:nvSpPr>
        <p:spPr bwMode="auto">
          <a:xfrm>
            <a:off x="2743199" y="6143260"/>
            <a:ext cx="3857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Black" panose="020B0A04020102020204" pitchFamily="34" charset="0"/>
              </a:defRPr>
            </a:lvl1pPr>
            <a:lvl2pPr marL="742950" indent="-285750">
              <a:defRPr sz="1200">
                <a:solidFill>
                  <a:srgbClr val="000000"/>
                </a:solidFill>
                <a:latin typeface="Arial Black" panose="020B0A04020102020204" pitchFamily="34" charset="0"/>
              </a:defRPr>
            </a:lvl2pPr>
            <a:lvl3pPr marL="1143000" indent="-228600">
              <a:defRPr sz="1200">
                <a:solidFill>
                  <a:srgbClr val="000000"/>
                </a:solidFill>
                <a:latin typeface="Arial Black" panose="020B0A04020102020204" pitchFamily="34" charset="0"/>
              </a:defRPr>
            </a:lvl3pPr>
            <a:lvl4pPr marL="1600200" indent="-228600">
              <a:defRPr sz="1200">
                <a:solidFill>
                  <a:srgbClr val="000000"/>
                </a:solidFill>
                <a:latin typeface="Arial Black" panose="020B0A04020102020204" pitchFamily="34" charset="0"/>
              </a:defRPr>
            </a:lvl4pPr>
            <a:lvl5pPr marL="2057400" indent="-228600">
              <a:defRPr sz="1200">
                <a:solidFill>
                  <a:srgbClr val="000000"/>
                </a:solidFill>
                <a:latin typeface="Arial Black" panose="020B0A04020102020204" pitchFamily="34" charset="0"/>
              </a:defRPr>
            </a:lvl5pPr>
            <a:lvl6pPr marL="2514600" indent="-228600" eaLnBrk="0" fontAlgn="base" hangingPunct="0">
              <a:spcBef>
                <a:spcPct val="50000"/>
              </a:spcBef>
              <a:spcAft>
                <a:spcPct val="0"/>
              </a:spcAft>
              <a:defRPr sz="1200">
                <a:solidFill>
                  <a:srgbClr val="000000"/>
                </a:solidFill>
                <a:latin typeface="Arial Black" panose="020B0A04020102020204" pitchFamily="34" charset="0"/>
              </a:defRPr>
            </a:lvl6pPr>
            <a:lvl7pPr marL="2971800" indent="-228600" eaLnBrk="0" fontAlgn="base" hangingPunct="0">
              <a:spcBef>
                <a:spcPct val="50000"/>
              </a:spcBef>
              <a:spcAft>
                <a:spcPct val="0"/>
              </a:spcAft>
              <a:defRPr sz="1200">
                <a:solidFill>
                  <a:srgbClr val="000000"/>
                </a:solidFill>
                <a:latin typeface="Arial Black" panose="020B0A04020102020204" pitchFamily="34" charset="0"/>
              </a:defRPr>
            </a:lvl7pPr>
            <a:lvl8pPr marL="3429000" indent="-228600" eaLnBrk="0" fontAlgn="base" hangingPunct="0">
              <a:spcBef>
                <a:spcPct val="50000"/>
              </a:spcBef>
              <a:spcAft>
                <a:spcPct val="0"/>
              </a:spcAft>
              <a:defRPr sz="1200">
                <a:solidFill>
                  <a:srgbClr val="000000"/>
                </a:solidFill>
                <a:latin typeface="Arial Black" panose="020B0A04020102020204" pitchFamily="34" charset="0"/>
              </a:defRPr>
            </a:lvl8pPr>
            <a:lvl9pPr marL="3886200" indent="-228600" eaLnBrk="0" fontAlgn="base" hangingPunct="0">
              <a:spcBef>
                <a:spcPct val="50000"/>
              </a:spcBef>
              <a:spcAft>
                <a:spcPct val="0"/>
              </a:spcAft>
              <a:defRPr sz="1200">
                <a:solidFill>
                  <a:srgbClr val="000000"/>
                </a:solidFill>
                <a:latin typeface="Arial Black" panose="020B0A04020102020204" pitchFamily="34" charset="0"/>
              </a:defRPr>
            </a:lvl9pPr>
          </a:lstStyle>
          <a:p>
            <a:pPr algn="ctr"/>
            <a:r>
              <a:rPr lang="es-PE" altLang="es-PE" sz="2400" b="1" dirty="0">
                <a:solidFill>
                  <a:srgbClr val="FFFF00"/>
                </a:solidFill>
                <a:latin typeface="Eras Demi ITC" panose="020B0805030504020804" pitchFamily="34" charset="0"/>
              </a:rPr>
              <a:t>C.U.  agosto de  2024</a:t>
            </a:r>
            <a:endParaRPr lang="es-PE" altLang="es-PE" sz="2400" dirty="0">
              <a:solidFill>
                <a:srgbClr val="FFFF00"/>
              </a:solidFill>
              <a:latin typeface="Eras Demi ITC" panose="020B0805030504020804" pitchFamily="34" charset="0"/>
            </a:endParaRPr>
          </a:p>
        </p:txBody>
      </p:sp>
      <p:pic>
        <p:nvPicPr>
          <p:cNvPr id="5" name="Picture 49">
            <a:extLst>
              <a:ext uri="{FF2B5EF4-FFF2-40B4-BE49-F238E27FC236}">
                <a16:creationId xmlns:a16="http://schemas.microsoft.com/office/drawing/2014/main" id="{1634CDCA-62BF-8D4F-EAE4-7B498EEAD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8" y="4597400"/>
            <a:ext cx="1843087"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a:extLst>
              <a:ext uri="{FF2B5EF4-FFF2-40B4-BE49-F238E27FC236}">
                <a16:creationId xmlns:a16="http://schemas.microsoft.com/office/drawing/2014/main" id="{1A6BCEC3-6F4F-2B87-FB13-FE5A093C856B}"/>
              </a:ext>
            </a:extLst>
          </p:cNvPr>
          <p:cNvSpPr>
            <a:spLocks noChangeArrowheads="1"/>
          </p:cNvSpPr>
          <p:nvPr/>
        </p:nvSpPr>
        <p:spPr bwMode="auto">
          <a:xfrm>
            <a:off x="2124075" y="5157788"/>
            <a:ext cx="47736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953" tIns="48976" rIns="97953" bIns="48976" anchor="b"/>
          <a:lstStyle>
            <a:lvl1pPr defTabSz="979488">
              <a:defRPr sz="1200">
                <a:solidFill>
                  <a:srgbClr val="000000"/>
                </a:solidFill>
                <a:latin typeface="Arial Black" panose="020B0A04020102020204" pitchFamily="34" charset="0"/>
              </a:defRPr>
            </a:lvl1pPr>
            <a:lvl2pPr marL="742950" indent="-285750" defTabSz="979488">
              <a:defRPr sz="1200">
                <a:solidFill>
                  <a:srgbClr val="000000"/>
                </a:solidFill>
                <a:latin typeface="Arial Black" panose="020B0A04020102020204" pitchFamily="34" charset="0"/>
              </a:defRPr>
            </a:lvl2pPr>
            <a:lvl3pPr marL="1143000" indent="-228600" defTabSz="979488">
              <a:defRPr sz="1200">
                <a:solidFill>
                  <a:srgbClr val="000000"/>
                </a:solidFill>
                <a:latin typeface="Arial Black" panose="020B0A04020102020204" pitchFamily="34" charset="0"/>
              </a:defRPr>
            </a:lvl3pPr>
            <a:lvl4pPr marL="1600200" indent="-228600" defTabSz="979488">
              <a:defRPr sz="1200">
                <a:solidFill>
                  <a:srgbClr val="000000"/>
                </a:solidFill>
                <a:latin typeface="Arial Black" panose="020B0A04020102020204" pitchFamily="34" charset="0"/>
              </a:defRPr>
            </a:lvl4pPr>
            <a:lvl5pPr marL="2057400" indent="-228600" defTabSz="979488">
              <a:defRPr sz="1200">
                <a:solidFill>
                  <a:srgbClr val="000000"/>
                </a:solidFill>
                <a:latin typeface="Arial Black" panose="020B0A04020102020204" pitchFamily="34" charset="0"/>
              </a:defRPr>
            </a:lvl5pPr>
            <a:lvl6pPr marL="2514600" indent="-228600" defTabSz="979488" eaLnBrk="0" fontAlgn="base" hangingPunct="0">
              <a:spcBef>
                <a:spcPct val="50000"/>
              </a:spcBef>
              <a:spcAft>
                <a:spcPct val="0"/>
              </a:spcAft>
              <a:defRPr sz="1200">
                <a:solidFill>
                  <a:srgbClr val="000000"/>
                </a:solidFill>
                <a:latin typeface="Arial Black" panose="020B0A04020102020204" pitchFamily="34" charset="0"/>
              </a:defRPr>
            </a:lvl6pPr>
            <a:lvl7pPr marL="2971800" indent="-228600" defTabSz="979488" eaLnBrk="0" fontAlgn="base" hangingPunct="0">
              <a:spcBef>
                <a:spcPct val="50000"/>
              </a:spcBef>
              <a:spcAft>
                <a:spcPct val="0"/>
              </a:spcAft>
              <a:defRPr sz="1200">
                <a:solidFill>
                  <a:srgbClr val="000000"/>
                </a:solidFill>
                <a:latin typeface="Arial Black" panose="020B0A04020102020204" pitchFamily="34" charset="0"/>
              </a:defRPr>
            </a:lvl7pPr>
            <a:lvl8pPr marL="3429000" indent="-228600" defTabSz="979488" eaLnBrk="0" fontAlgn="base" hangingPunct="0">
              <a:spcBef>
                <a:spcPct val="50000"/>
              </a:spcBef>
              <a:spcAft>
                <a:spcPct val="0"/>
              </a:spcAft>
              <a:defRPr sz="1200">
                <a:solidFill>
                  <a:srgbClr val="000000"/>
                </a:solidFill>
                <a:latin typeface="Arial Black" panose="020B0A04020102020204" pitchFamily="34" charset="0"/>
              </a:defRPr>
            </a:lvl8pPr>
            <a:lvl9pPr marL="3886200" indent="-228600" defTabSz="979488" eaLnBrk="0" fontAlgn="base" hangingPunct="0">
              <a:spcBef>
                <a:spcPct val="50000"/>
              </a:spcBef>
              <a:spcAft>
                <a:spcPct val="0"/>
              </a:spcAft>
              <a:defRPr sz="1200">
                <a:solidFill>
                  <a:srgbClr val="000000"/>
                </a:solidFill>
                <a:latin typeface="Arial Black" panose="020B0A04020102020204" pitchFamily="34" charset="0"/>
              </a:defRPr>
            </a:lvl9pPr>
          </a:lstStyle>
          <a:p>
            <a:pPr algn="ctr"/>
            <a:endParaRPr lang="en-US" altLang="es-PE" sz="2000" b="1">
              <a:solidFill>
                <a:schemeClr val="accent1"/>
              </a:solidFill>
              <a:latin typeface="Swis721 BlkCn BT" pitchFamily="34" charset="0"/>
            </a:endParaRPr>
          </a:p>
        </p:txBody>
      </p:sp>
      <p:pic>
        <p:nvPicPr>
          <p:cNvPr id="7" name="Picture 19">
            <a:extLst>
              <a:ext uri="{FF2B5EF4-FFF2-40B4-BE49-F238E27FC236}">
                <a16:creationId xmlns:a16="http://schemas.microsoft.com/office/drawing/2014/main" id="{18F16164-EAC2-60C0-C8ED-9912B4D98E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47" y="44624"/>
            <a:ext cx="1571625"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a:extLst>
              <a:ext uri="{FF2B5EF4-FFF2-40B4-BE49-F238E27FC236}">
                <a16:creationId xmlns:a16="http://schemas.microsoft.com/office/drawing/2014/main" id="{D5D429EC-B060-A0D9-C5AE-8415AF6596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6028" y="5252368"/>
            <a:ext cx="9271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 name="Rectángulo 8">
            <a:extLst>
              <a:ext uri="{FF2B5EF4-FFF2-40B4-BE49-F238E27FC236}">
                <a16:creationId xmlns:a16="http://schemas.microsoft.com/office/drawing/2014/main" id="{5CF01819-C93E-F885-A36B-F9E549E7CD8A}"/>
              </a:ext>
            </a:extLst>
          </p:cNvPr>
          <p:cNvSpPr/>
          <p:nvPr/>
        </p:nvSpPr>
        <p:spPr>
          <a:xfrm>
            <a:off x="22770" y="1724615"/>
            <a:ext cx="9123360" cy="1200329"/>
          </a:xfrm>
          <a:prstGeom prst="rect">
            <a:avLst/>
          </a:prstGeom>
          <a:noFill/>
        </p:spPr>
        <p:txBody>
          <a:bodyPr wrap="square" lIns="91440" tIns="45720" rIns="91440" bIns="45720">
            <a:spAutoFit/>
          </a:bodyPr>
          <a:lstStyle/>
          <a:p>
            <a:pPr algn="ctr"/>
            <a:r>
              <a:rPr lang="es-ES" sz="3600" b="1" cap="none" spc="0" dirty="0">
                <a:ln w="6600">
                  <a:solidFill>
                    <a:schemeClr val="accent2"/>
                  </a:solidFill>
                  <a:prstDash val="solid"/>
                </a:ln>
                <a:solidFill>
                  <a:schemeClr val="accent1">
                    <a:lumMod val="60000"/>
                    <a:lumOff val="40000"/>
                  </a:schemeClr>
                </a:solidFill>
                <a:effectLst>
                  <a:outerShdw dist="38100" dir="2700000" algn="tl" rotWithShape="0">
                    <a:schemeClr val="accent2"/>
                  </a:outerShdw>
                </a:effectLst>
                <a:latin typeface="Arial Black" panose="020B0A04020102020204" pitchFamily="34" charset="0"/>
              </a:rPr>
              <a:t>Facultad de Ingeniería Estadística e Informática</a:t>
            </a:r>
          </a:p>
        </p:txBody>
      </p:sp>
      <p:sp>
        <p:nvSpPr>
          <p:cNvPr id="10" name="Rectangle 3">
            <a:extLst>
              <a:ext uri="{FF2B5EF4-FFF2-40B4-BE49-F238E27FC236}">
                <a16:creationId xmlns:a16="http://schemas.microsoft.com/office/drawing/2014/main" id="{87833509-D892-6876-CD4D-DBAF165D8DF8}"/>
              </a:ext>
            </a:extLst>
          </p:cNvPr>
          <p:cNvSpPr>
            <a:spLocks noChangeArrowheads="1"/>
          </p:cNvSpPr>
          <p:nvPr/>
        </p:nvSpPr>
        <p:spPr bwMode="auto">
          <a:xfrm>
            <a:off x="1400040" y="5410200"/>
            <a:ext cx="6364560" cy="523862"/>
          </a:xfrm>
          <a:prstGeom prst="rect">
            <a:avLst/>
          </a:prstGeom>
          <a:solidFill>
            <a:srgbClr val="9933FF"/>
          </a:solidFill>
          <a:ln>
            <a:noFill/>
          </a:ln>
          <a:effectLst>
            <a:outerShdw dist="35921" dir="2700000" algn="ctr" rotWithShape="0">
              <a:srgbClr val="FFFF00"/>
            </a:outerShdw>
          </a:effectLst>
        </p:spPr>
        <p:txBody>
          <a:bodyPr wrap="squar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s-ES_tradnl" altLang="es-ES" sz="2800" dirty="0">
                <a:solidFill>
                  <a:schemeClr val="tx2"/>
                </a:solidFill>
                <a:latin typeface="Arial Black" panose="020B0A04020102020204" pitchFamily="34" charset="0"/>
              </a:rPr>
              <a:t>Vladimiro </a:t>
            </a:r>
            <a:r>
              <a:rPr lang="es-ES_tradnl" altLang="es-ES" sz="2800" dirty="0" err="1">
                <a:solidFill>
                  <a:schemeClr val="tx2"/>
                </a:solidFill>
                <a:latin typeface="Arial Black" panose="020B0A04020102020204" pitchFamily="34" charset="0"/>
              </a:rPr>
              <a:t>Ibañez</a:t>
            </a:r>
            <a:r>
              <a:rPr lang="es-ES_tradnl" altLang="es-ES" sz="2800" dirty="0">
                <a:solidFill>
                  <a:schemeClr val="tx2"/>
                </a:solidFill>
                <a:latin typeface="Arial Black" panose="020B0A04020102020204" pitchFamily="34" charset="0"/>
              </a:rPr>
              <a:t> Quispe, Dr. </a:t>
            </a:r>
            <a:endParaRPr lang="es-ES" altLang="es-ES" sz="2800" dirty="0">
              <a:solidFill>
                <a:schemeClr val="tx2"/>
              </a:solidFill>
              <a:latin typeface="Arial Black" panose="020B0A04020102020204" pitchFamily="34" charset="0"/>
            </a:endParaRPr>
          </a:p>
        </p:txBody>
      </p:sp>
      <p:sp>
        <p:nvSpPr>
          <p:cNvPr id="11" name="Rectangle 3">
            <a:extLst>
              <a:ext uri="{FF2B5EF4-FFF2-40B4-BE49-F238E27FC236}">
                <a16:creationId xmlns:a16="http://schemas.microsoft.com/office/drawing/2014/main" id="{370D3A22-D763-0D1C-776E-912D4A9A3A15}"/>
              </a:ext>
            </a:extLst>
          </p:cNvPr>
          <p:cNvSpPr>
            <a:spLocks noChangeArrowheads="1"/>
          </p:cNvSpPr>
          <p:nvPr/>
        </p:nvSpPr>
        <p:spPr bwMode="auto">
          <a:xfrm>
            <a:off x="82549" y="2969141"/>
            <a:ext cx="8856663" cy="1447192"/>
          </a:xfrm>
          <a:prstGeom prst="rect">
            <a:avLst/>
          </a:prstGeom>
          <a:solidFill>
            <a:srgbClr val="FFC000"/>
          </a:solidFill>
          <a:ln w="9525">
            <a:noFill/>
            <a:miter lim="800000"/>
            <a:headEnd/>
            <a:tailEnd/>
          </a:ln>
          <a:effectLst>
            <a:glow rad="101600">
              <a:schemeClr val="accent1">
                <a:satMod val="175000"/>
                <a:alpha val="40000"/>
              </a:schemeClr>
            </a:glow>
            <a:outerShdw dist="81320" dir="2319588" algn="ctr" rotWithShape="0">
              <a:srgbClr val="3333FF"/>
            </a:outerShdw>
          </a:effectLst>
          <a:scene3d>
            <a:camera prst="obliqueBottomRight"/>
            <a:lightRig rig="glow" dir="t"/>
          </a:scene3d>
          <a:sp3d>
            <a:bevelT w="139700" prst="cross"/>
            <a:bevelB w="114300" prst="artDeco"/>
          </a:sp3d>
        </p:spPr>
        <p:txBody>
          <a:bodyPr wrap="square" lIns="92075" tIns="46038" rIns="92075" bIns="46038">
            <a:spAutoFit/>
          </a:bodyPr>
          <a:lstStyle/>
          <a:p>
            <a:pPr algn="ctr">
              <a:defRPr/>
            </a:pPr>
            <a:r>
              <a:rPr lang="es-ES" sz="4400" b="1" dirty="0">
                <a:solidFill>
                  <a:schemeClr val="tx2"/>
                </a:solidFill>
                <a:effectLst>
                  <a:outerShdw blurRad="38100" dist="38100" dir="2700000" algn="tl">
                    <a:srgbClr val="000000"/>
                  </a:outerShdw>
                </a:effectLst>
                <a:latin typeface="+mn-lt"/>
              </a:rPr>
              <a:t>METODOLOGÍA DE LA INVESTIGACIÓN</a:t>
            </a:r>
            <a:endParaRPr lang="es-ES" sz="2400" b="1" dirty="0">
              <a:solidFill>
                <a:schemeClr val="tx2"/>
              </a:solidFill>
              <a:effectLst>
                <a:outerShdw blurRad="38100" dist="38100" dir="2700000" algn="tl">
                  <a:srgbClr val="000000"/>
                </a:outerShdw>
              </a:effectLst>
              <a:latin typeface="+mn-lt"/>
            </a:endParaRPr>
          </a:p>
        </p:txBody>
      </p:sp>
      <p:sp>
        <p:nvSpPr>
          <p:cNvPr id="12" name="Rectángulo 11">
            <a:extLst>
              <a:ext uri="{FF2B5EF4-FFF2-40B4-BE49-F238E27FC236}">
                <a16:creationId xmlns:a16="http://schemas.microsoft.com/office/drawing/2014/main" id="{5EF7B00B-7861-34A5-A4D4-A026EB932F0F}"/>
              </a:ext>
            </a:extLst>
          </p:cNvPr>
          <p:cNvSpPr/>
          <p:nvPr/>
        </p:nvSpPr>
        <p:spPr>
          <a:xfrm>
            <a:off x="1400040" y="251895"/>
            <a:ext cx="6034006" cy="1231106"/>
          </a:xfrm>
          <a:prstGeom prst="rect">
            <a:avLst/>
          </a:prstGeom>
          <a:noFill/>
        </p:spPr>
        <p:txBody>
          <a:bodyPr wrap="square" lIns="36000" tIns="0" rIns="91440" bIns="0">
            <a:spAutoFit/>
          </a:bodyPr>
          <a:lstStyle/>
          <a:p>
            <a:pPr algn="ctr"/>
            <a:r>
              <a:rPr lang="es-PE" sz="4000" b="1" kern="10" dirty="0">
                <a:ln w="12700">
                  <a:solidFill>
                    <a:srgbClr val="3333CC"/>
                  </a:solidFill>
                  <a:round/>
                  <a:headEnd/>
                  <a:tailEnd/>
                </a:ln>
                <a:solidFill>
                  <a:srgbClr val="0000FF"/>
                </a:solidFill>
                <a:effectLst>
                  <a:outerShdw dist="45791" dir="2021404" algn="ctr" rotWithShape="0">
                    <a:srgbClr val="9999FF"/>
                  </a:outerShdw>
                </a:effectLst>
              </a:rPr>
              <a:t>UNIVERSIDAD NACIONAL </a:t>
            </a:r>
          </a:p>
          <a:p>
            <a:pPr algn="ctr"/>
            <a:r>
              <a:rPr lang="es-PE" sz="4000" b="1" kern="10" dirty="0">
                <a:ln w="12700">
                  <a:solidFill>
                    <a:srgbClr val="3333CC"/>
                  </a:solidFill>
                  <a:round/>
                  <a:headEnd/>
                  <a:tailEnd/>
                </a:ln>
                <a:solidFill>
                  <a:srgbClr val="0000FF"/>
                </a:solidFill>
                <a:effectLst>
                  <a:outerShdw dist="45791" dir="2021404" algn="ctr" rotWithShape="0">
                    <a:srgbClr val="9999FF"/>
                  </a:outerShdw>
                </a:effectLst>
              </a:rPr>
              <a:t>DEL ALTIPLANO</a:t>
            </a:r>
          </a:p>
        </p:txBody>
      </p:sp>
      <p:pic>
        <p:nvPicPr>
          <p:cNvPr id="13" name="Imagen 12">
            <a:extLst>
              <a:ext uri="{FF2B5EF4-FFF2-40B4-BE49-F238E27FC236}">
                <a16:creationId xmlns:a16="http://schemas.microsoft.com/office/drawing/2014/main" id="{3B2F1F10-03BF-4102-4DA9-8F36CBF10A35}"/>
              </a:ext>
            </a:extLst>
          </p:cNvPr>
          <p:cNvPicPr>
            <a:picLocks noChangeAspect="1"/>
          </p:cNvPicPr>
          <p:nvPr/>
        </p:nvPicPr>
        <p:blipFill>
          <a:blip r:embed="rId6"/>
          <a:stretch>
            <a:fillRect/>
          </a:stretch>
        </p:blipFill>
        <p:spPr>
          <a:xfrm>
            <a:off x="7569892" y="116632"/>
            <a:ext cx="1466604" cy="1524687"/>
          </a:xfrm>
          <a:prstGeom prst="rect">
            <a:avLst/>
          </a:prstGeom>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764704"/>
            <a:ext cx="9144000" cy="5544615"/>
          </a:xfrm>
          <a:prstGeom prst="rect">
            <a:avLst/>
          </a:prstGeom>
        </p:spPr>
      </p:pic>
      <p:sp>
        <p:nvSpPr>
          <p:cNvPr id="4" name="Rectangle 4"/>
          <p:cNvSpPr>
            <a:spLocks noChangeArrowheads="1"/>
          </p:cNvSpPr>
          <p:nvPr/>
        </p:nvSpPr>
        <p:spPr bwMode="auto">
          <a:xfrm>
            <a:off x="179512" y="57373"/>
            <a:ext cx="8811854" cy="504054"/>
          </a:xfrm>
          <a:prstGeom prst="rect">
            <a:avLst/>
          </a:prstGeom>
          <a:solidFill>
            <a:srgbClr val="0099FF"/>
          </a:solidFill>
          <a:ln w="9525">
            <a:noFill/>
            <a:miter lim="800000"/>
            <a:headEnd/>
            <a:tailEnd/>
          </a:ln>
        </p:spPr>
        <p:txBody>
          <a:bodyPr anchor="b"/>
          <a:lstStyle/>
          <a:p>
            <a:pPr algn="ctr" eaLnBrk="1" hangingPunct="1">
              <a:defRPr/>
            </a:pPr>
            <a:endParaRPr lang="es-ES" sz="3600" b="1" dirty="0">
              <a:effectLst>
                <a:outerShdw blurRad="38100" dist="38100" dir="2700000" algn="tl">
                  <a:srgbClr val="000000"/>
                </a:outerShdw>
              </a:effectLst>
              <a:latin typeface="Tahoma" pitchFamily="34" charset="0"/>
            </a:endParaRPr>
          </a:p>
          <a:p>
            <a:pPr eaLnBrk="1" hangingPunct="1">
              <a:defRPr/>
            </a:pPr>
            <a:endParaRPr lang="es-ES" sz="4000" dirty="0"/>
          </a:p>
          <a:p>
            <a:pPr eaLnBrk="1" hangingPunct="1">
              <a:defRPr/>
            </a:pPr>
            <a:endParaRPr lang="es-ES" sz="4000" dirty="0"/>
          </a:p>
          <a:p>
            <a:pPr algn="ctr" eaLnBrk="1" hangingPunct="1">
              <a:defRPr/>
            </a:pPr>
            <a:br>
              <a:rPr lang="es-ES_tradnl" altLang="es-ES" sz="3200" b="1" dirty="0"/>
            </a:br>
            <a:r>
              <a:rPr lang="es-ES_tradnl" altLang="es-ES" sz="3200" b="1" dirty="0">
                <a:effectLst>
                  <a:outerShdw blurRad="38100" dist="38100" dir="2700000" algn="tl">
                    <a:srgbClr val="000000"/>
                  </a:outerShdw>
                </a:effectLst>
                <a:latin typeface="Tahoma" pitchFamily="34" charset="0"/>
              </a:rPr>
              <a:t>Identificar las variables</a:t>
            </a:r>
            <a:endParaRPr lang="es-ES" sz="3200" b="1" dirty="0">
              <a:effectLst>
                <a:outerShdw blurRad="38100" dist="38100" dir="2700000" algn="tl">
                  <a:srgbClr val="000000"/>
                </a:outerShdw>
              </a:effectLst>
              <a:latin typeface="Tahoma" pitchFamily="34" charset="0"/>
            </a:endParaRPr>
          </a:p>
        </p:txBody>
      </p:sp>
    </p:spTree>
    <p:extLst>
      <p:ext uri="{BB962C8B-B14F-4D97-AF65-F5344CB8AC3E}">
        <p14:creationId xmlns:p14="http://schemas.microsoft.com/office/powerpoint/2010/main" val="3925427224"/>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673744"/>
            <a:ext cx="9144000" cy="5995616"/>
          </a:xfrm>
          <a:prstGeom prst="rect">
            <a:avLst/>
          </a:prstGeom>
        </p:spPr>
      </p:pic>
      <p:sp>
        <p:nvSpPr>
          <p:cNvPr id="4" name="Rectangle 4"/>
          <p:cNvSpPr>
            <a:spLocks noChangeArrowheads="1"/>
          </p:cNvSpPr>
          <p:nvPr/>
        </p:nvSpPr>
        <p:spPr bwMode="auto">
          <a:xfrm>
            <a:off x="179512" y="44624"/>
            <a:ext cx="8811854" cy="504054"/>
          </a:xfrm>
          <a:prstGeom prst="rect">
            <a:avLst/>
          </a:prstGeom>
          <a:solidFill>
            <a:srgbClr val="0099FF"/>
          </a:solidFill>
          <a:ln w="9525">
            <a:noFill/>
            <a:miter lim="800000"/>
            <a:headEnd/>
            <a:tailEnd/>
          </a:ln>
        </p:spPr>
        <p:txBody>
          <a:bodyPr anchor="b"/>
          <a:lstStyle/>
          <a:p>
            <a:pPr algn="ctr" eaLnBrk="1" hangingPunct="1">
              <a:defRPr/>
            </a:pPr>
            <a:endParaRPr lang="es-ES" sz="3600" b="1" dirty="0">
              <a:effectLst>
                <a:outerShdw blurRad="38100" dist="38100" dir="2700000" algn="tl">
                  <a:srgbClr val="000000"/>
                </a:outerShdw>
              </a:effectLst>
              <a:latin typeface="Tahoma" pitchFamily="34" charset="0"/>
            </a:endParaRPr>
          </a:p>
          <a:p>
            <a:pPr eaLnBrk="1" hangingPunct="1">
              <a:defRPr/>
            </a:pPr>
            <a:endParaRPr lang="es-ES" sz="4000" dirty="0"/>
          </a:p>
          <a:p>
            <a:pPr eaLnBrk="1" hangingPunct="1">
              <a:defRPr/>
            </a:pPr>
            <a:endParaRPr lang="es-ES" sz="4000" dirty="0"/>
          </a:p>
          <a:p>
            <a:pPr algn="ctr" eaLnBrk="1" hangingPunct="1">
              <a:defRPr/>
            </a:pPr>
            <a:br>
              <a:rPr lang="es-ES_tradnl" altLang="es-ES" sz="3200" b="1" dirty="0"/>
            </a:br>
            <a:r>
              <a:rPr lang="es-ES_tradnl" altLang="es-ES" sz="3200" b="1" dirty="0">
                <a:effectLst>
                  <a:outerShdw blurRad="38100" dist="38100" dir="2700000" algn="tl">
                    <a:srgbClr val="000000"/>
                  </a:outerShdw>
                </a:effectLst>
                <a:latin typeface="Tahoma" pitchFamily="34" charset="0"/>
              </a:rPr>
              <a:t>Identificar las variables</a:t>
            </a:r>
            <a:endParaRPr lang="es-ES" sz="3200" b="1" dirty="0">
              <a:effectLst>
                <a:outerShdw blurRad="38100" dist="38100" dir="2700000" algn="tl">
                  <a:srgbClr val="000000"/>
                </a:outerShdw>
              </a:effectLst>
              <a:latin typeface="Tahoma" pitchFamily="34" charset="0"/>
            </a:endParaRPr>
          </a:p>
        </p:txBody>
      </p:sp>
    </p:spTree>
    <p:extLst>
      <p:ext uri="{BB962C8B-B14F-4D97-AF65-F5344CB8AC3E}">
        <p14:creationId xmlns:p14="http://schemas.microsoft.com/office/powerpoint/2010/main" val="861266761"/>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764704"/>
            <a:ext cx="9144000" cy="5472608"/>
          </a:xfrm>
          <a:prstGeom prst="rect">
            <a:avLst/>
          </a:prstGeom>
        </p:spPr>
      </p:pic>
      <p:sp>
        <p:nvSpPr>
          <p:cNvPr id="4" name="Rectangle 4"/>
          <p:cNvSpPr>
            <a:spLocks noChangeArrowheads="1"/>
          </p:cNvSpPr>
          <p:nvPr/>
        </p:nvSpPr>
        <p:spPr bwMode="auto">
          <a:xfrm>
            <a:off x="179512" y="116634"/>
            <a:ext cx="8811854" cy="504054"/>
          </a:xfrm>
          <a:prstGeom prst="rect">
            <a:avLst/>
          </a:prstGeom>
          <a:solidFill>
            <a:srgbClr val="0099FF"/>
          </a:solidFill>
          <a:ln w="9525">
            <a:noFill/>
            <a:miter lim="800000"/>
            <a:headEnd/>
            <a:tailEnd/>
          </a:ln>
        </p:spPr>
        <p:txBody>
          <a:bodyPr anchor="b"/>
          <a:lstStyle/>
          <a:p>
            <a:pPr algn="ctr" eaLnBrk="1" hangingPunct="1">
              <a:defRPr/>
            </a:pPr>
            <a:endParaRPr lang="es-ES" sz="3600" b="1" dirty="0">
              <a:effectLst>
                <a:outerShdw blurRad="38100" dist="38100" dir="2700000" algn="tl">
                  <a:srgbClr val="000000"/>
                </a:outerShdw>
              </a:effectLst>
              <a:latin typeface="Tahoma" pitchFamily="34" charset="0"/>
            </a:endParaRPr>
          </a:p>
          <a:p>
            <a:pPr eaLnBrk="1" hangingPunct="1">
              <a:defRPr/>
            </a:pPr>
            <a:endParaRPr lang="es-ES" sz="4000" dirty="0"/>
          </a:p>
          <a:p>
            <a:pPr eaLnBrk="1" hangingPunct="1">
              <a:defRPr/>
            </a:pPr>
            <a:endParaRPr lang="es-ES" sz="4000" dirty="0"/>
          </a:p>
          <a:p>
            <a:pPr algn="ctr" eaLnBrk="1" hangingPunct="1">
              <a:defRPr/>
            </a:pPr>
            <a:br>
              <a:rPr lang="es-ES_tradnl" altLang="es-ES" sz="3200" b="1" dirty="0"/>
            </a:br>
            <a:r>
              <a:rPr lang="es-ES_tradnl" altLang="es-ES" sz="3200" b="1" dirty="0">
                <a:effectLst>
                  <a:outerShdw blurRad="38100" dist="38100" dir="2700000" algn="tl">
                    <a:srgbClr val="000000"/>
                  </a:outerShdw>
                </a:effectLst>
                <a:latin typeface="Tahoma" pitchFamily="34" charset="0"/>
              </a:rPr>
              <a:t>Identificar las variables</a:t>
            </a:r>
            <a:endParaRPr lang="es-ES" sz="3200" b="1" dirty="0">
              <a:effectLst>
                <a:outerShdw blurRad="38100" dist="38100" dir="2700000" algn="tl">
                  <a:srgbClr val="000000"/>
                </a:outerShdw>
              </a:effectLst>
              <a:latin typeface="Tahoma" pitchFamily="34" charset="0"/>
            </a:endParaRPr>
          </a:p>
        </p:txBody>
      </p:sp>
    </p:spTree>
    <p:extLst>
      <p:ext uri="{BB962C8B-B14F-4D97-AF65-F5344CB8AC3E}">
        <p14:creationId xmlns:p14="http://schemas.microsoft.com/office/powerpoint/2010/main" val="3797416460"/>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692697"/>
            <a:ext cx="9144000" cy="5976663"/>
          </a:xfrm>
          <a:prstGeom prst="rect">
            <a:avLst/>
          </a:prstGeom>
        </p:spPr>
      </p:pic>
      <p:sp>
        <p:nvSpPr>
          <p:cNvPr id="4" name="Rectangle 4"/>
          <p:cNvSpPr>
            <a:spLocks noChangeArrowheads="1"/>
          </p:cNvSpPr>
          <p:nvPr/>
        </p:nvSpPr>
        <p:spPr bwMode="auto">
          <a:xfrm>
            <a:off x="179512" y="57373"/>
            <a:ext cx="8811854" cy="504054"/>
          </a:xfrm>
          <a:prstGeom prst="rect">
            <a:avLst/>
          </a:prstGeom>
          <a:solidFill>
            <a:srgbClr val="0099FF"/>
          </a:solidFill>
          <a:ln w="9525">
            <a:noFill/>
            <a:miter lim="800000"/>
            <a:headEnd/>
            <a:tailEnd/>
          </a:ln>
        </p:spPr>
        <p:txBody>
          <a:bodyPr anchor="b"/>
          <a:lstStyle/>
          <a:p>
            <a:pPr algn="ctr" eaLnBrk="1" hangingPunct="1">
              <a:defRPr/>
            </a:pPr>
            <a:endParaRPr lang="es-ES" sz="3600" b="1" dirty="0">
              <a:effectLst>
                <a:outerShdw blurRad="38100" dist="38100" dir="2700000" algn="tl">
                  <a:srgbClr val="000000"/>
                </a:outerShdw>
              </a:effectLst>
              <a:latin typeface="Tahoma" pitchFamily="34" charset="0"/>
            </a:endParaRPr>
          </a:p>
          <a:p>
            <a:pPr eaLnBrk="1" hangingPunct="1">
              <a:defRPr/>
            </a:pPr>
            <a:endParaRPr lang="es-ES" sz="4000" dirty="0"/>
          </a:p>
          <a:p>
            <a:pPr eaLnBrk="1" hangingPunct="1">
              <a:defRPr/>
            </a:pPr>
            <a:endParaRPr lang="es-ES" sz="4000" dirty="0"/>
          </a:p>
          <a:p>
            <a:pPr algn="ctr" eaLnBrk="1" hangingPunct="1">
              <a:defRPr/>
            </a:pPr>
            <a:br>
              <a:rPr lang="es-ES_tradnl" altLang="es-ES" sz="3200" b="1" dirty="0"/>
            </a:br>
            <a:r>
              <a:rPr lang="es-ES_tradnl" altLang="es-ES" sz="3200" b="1" dirty="0">
                <a:effectLst>
                  <a:outerShdw blurRad="38100" dist="38100" dir="2700000" algn="tl">
                    <a:srgbClr val="000000"/>
                  </a:outerShdw>
                </a:effectLst>
                <a:latin typeface="Tahoma" pitchFamily="34" charset="0"/>
              </a:rPr>
              <a:t>Identificar las variables</a:t>
            </a:r>
            <a:endParaRPr lang="es-ES" sz="3200" b="1" dirty="0">
              <a:effectLst>
                <a:outerShdw blurRad="38100" dist="38100" dir="2700000" algn="tl">
                  <a:srgbClr val="000000"/>
                </a:outerShdw>
              </a:effectLst>
              <a:latin typeface="Tahoma" pitchFamily="34" charset="0"/>
            </a:endParaRPr>
          </a:p>
        </p:txBody>
      </p:sp>
    </p:spTree>
    <p:extLst>
      <p:ext uri="{BB962C8B-B14F-4D97-AF65-F5344CB8AC3E}">
        <p14:creationId xmlns:p14="http://schemas.microsoft.com/office/powerpoint/2010/main" val="583033219"/>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771446"/>
            <a:ext cx="9144000" cy="5315108"/>
          </a:xfrm>
          <a:prstGeom prst="rect">
            <a:avLst/>
          </a:prstGeom>
        </p:spPr>
      </p:pic>
      <p:sp>
        <p:nvSpPr>
          <p:cNvPr id="4" name="Rectangle 4"/>
          <p:cNvSpPr>
            <a:spLocks noChangeArrowheads="1"/>
          </p:cNvSpPr>
          <p:nvPr/>
        </p:nvSpPr>
        <p:spPr bwMode="auto">
          <a:xfrm>
            <a:off x="179512" y="188642"/>
            <a:ext cx="8811854" cy="504054"/>
          </a:xfrm>
          <a:prstGeom prst="rect">
            <a:avLst/>
          </a:prstGeom>
          <a:solidFill>
            <a:srgbClr val="0099FF"/>
          </a:solidFill>
          <a:ln w="9525">
            <a:noFill/>
            <a:miter lim="800000"/>
            <a:headEnd/>
            <a:tailEnd/>
          </a:ln>
        </p:spPr>
        <p:txBody>
          <a:bodyPr anchor="b"/>
          <a:lstStyle/>
          <a:p>
            <a:pPr algn="ctr" eaLnBrk="1" hangingPunct="1">
              <a:defRPr/>
            </a:pPr>
            <a:endParaRPr lang="es-ES" sz="3600" b="1" dirty="0">
              <a:effectLst>
                <a:outerShdw blurRad="38100" dist="38100" dir="2700000" algn="tl">
                  <a:srgbClr val="000000"/>
                </a:outerShdw>
              </a:effectLst>
              <a:latin typeface="Tahoma" pitchFamily="34" charset="0"/>
            </a:endParaRPr>
          </a:p>
          <a:p>
            <a:pPr eaLnBrk="1" hangingPunct="1">
              <a:defRPr/>
            </a:pPr>
            <a:endParaRPr lang="es-ES" sz="4000" dirty="0"/>
          </a:p>
          <a:p>
            <a:pPr eaLnBrk="1" hangingPunct="1">
              <a:defRPr/>
            </a:pPr>
            <a:endParaRPr lang="es-ES" sz="4000" dirty="0"/>
          </a:p>
          <a:p>
            <a:pPr algn="ctr" eaLnBrk="1" hangingPunct="1">
              <a:defRPr/>
            </a:pPr>
            <a:br>
              <a:rPr lang="es-ES_tradnl" altLang="es-ES" sz="3200" b="1" dirty="0"/>
            </a:br>
            <a:r>
              <a:rPr lang="es-ES_tradnl" altLang="es-ES" sz="3200" b="1" dirty="0">
                <a:effectLst>
                  <a:outerShdw blurRad="38100" dist="38100" dir="2700000" algn="tl">
                    <a:srgbClr val="000000"/>
                  </a:outerShdw>
                </a:effectLst>
                <a:latin typeface="Tahoma" pitchFamily="34" charset="0"/>
              </a:rPr>
              <a:t>Identificar las variables</a:t>
            </a:r>
            <a:endParaRPr lang="es-ES" sz="3200" b="1" dirty="0">
              <a:effectLst>
                <a:outerShdw blurRad="38100" dist="38100" dir="2700000" algn="tl">
                  <a:srgbClr val="000000"/>
                </a:outerShdw>
              </a:effectLst>
              <a:latin typeface="Tahoma" pitchFamily="34" charset="0"/>
            </a:endParaRPr>
          </a:p>
        </p:txBody>
      </p:sp>
    </p:spTree>
    <p:extLst>
      <p:ext uri="{BB962C8B-B14F-4D97-AF65-F5344CB8AC3E}">
        <p14:creationId xmlns:p14="http://schemas.microsoft.com/office/powerpoint/2010/main" val="4157560106"/>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79512" y="562983"/>
            <a:ext cx="8811854" cy="6106377"/>
          </a:xfrm>
          <a:prstGeom prst="rect">
            <a:avLst/>
          </a:prstGeom>
        </p:spPr>
      </p:pic>
      <p:sp>
        <p:nvSpPr>
          <p:cNvPr id="5" name="Rectangle 4"/>
          <p:cNvSpPr>
            <a:spLocks noChangeArrowheads="1"/>
          </p:cNvSpPr>
          <p:nvPr/>
        </p:nvSpPr>
        <p:spPr bwMode="auto">
          <a:xfrm>
            <a:off x="179512" y="57373"/>
            <a:ext cx="8811854" cy="504054"/>
          </a:xfrm>
          <a:prstGeom prst="rect">
            <a:avLst/>
          </a:prstGeom>
          <a:solidFill>
            <a:srgbClr val="0099FF"/>
          </a:solidFill>
          <a:ln w="9525">
            <a:noFill/>
            <a:miter lim="800000"/>
            <a:headEnd/>
            <a:tailEnd/>
          </a:ln>
        </p:spPr>
        <p:txBody>
          <a:bodyPr anchor="b"/>
          <a:lstStyle/>
          <a:p>
            <a:pPr algn="ctr" eaLnBrk="1" hangingPunct="1">
              <a:defRPr/>
            </a:pPr>
            <a:endParaRPr lang="es-ES" sz="3600" b="1" dirty="0">
              <a:effectLst>
                <a:outerShdw blurRad="38100" dist="38100" dir="2700000" algn="tl">
                  <a:srgbClr val="000000"/>
                </a:outerShdw>
              </a:effectLst>
              <a:latin typeface="Tahoma" pitchFamily="34" charset="0"/>
            </a:endParaRPr>
          </a:p>
          <a:p>
            <a:pPr eaLnBrk="1" hangingPunct="1">
              <a:defRPr/>
            </a:pPr>
            <a:endParaRPr lang="es-ES" sz="4000" dirty="0"/>
          </a:p>
          <a:p>
            <a:pPr eaLnBrk="1" hangingPunct="1">
              <a:defRPr/>
            </a:pPr>
            <a:endParaRPr lang="es-ES" sz="4000" dirty="0"/>
          </a:p>
          <a:p>
            <a:pPr algn="ctr" eaLnBrk="1" hangingPunct="1">
              <a:defRPr/>
            </a:pPr>
            <a:br>
              <a:rPr lang="es-ES_tradnl" altLang="es-ES" sz="3200" b="1" dirty="0"/>
            </a:br>
            <a:r>
              <a:rPr lang="es-ES_tradnl" altLang="es-ES" sz="3200" b="1" dirty="0">
                <a:effectLst>
                  <a:outerShdw blurRad="38100" dist="38100" dir="2700000" algn="tl">
                    <a:srgbClr val="000000"/>
                  </a:outerShdw>
                </a:effectLst>
                <a:latin typeface="Tahoma" pitchFamily="34" charset="0"/>
              </a:rPr>
              <a:t>Identificar las variables</a:t>
            </a:r>
            <a:endParaRPr lang="es-ES" sz="3200" b="1" dirty="0">
              <a:effectLst>
                <a:outerShdw blurRad="38100" dist="38100" dir="2700000" algn="tl">
                  <a:srgbClr val="000000"/>
                </a:outerShdw>
              </a:effectLst>
              <a:latin typeface="Tahoma" pitchFamily="34" charset="0"/>
            </a:endParaRPr>
          </a:p>
        </p:txBody>
      </p:sp>
    </p:spTree>
    <p:extLst>
      <p:ext uri="{BB962C8B-B14F-4D97-AF65-F5344CB8AC3E}">
        <p14:creationId xmlns:p14="http://schemas.microsoft.com/office/powerpoint/2010/main" val="3374530070"/>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79512" y="57373"/>
            <a:ext cx="8811854" cy="504054"/>
          </a:xfrm>
          <a:prstGeom prst="rect">
            <a:avLst/>
          </a:prstGeom>
          <a:solidFill>
            <a:srgbClr val="0099FF"/>
          </a:solidFill>
          <a:ln w="9525">
            <a:noFill/>
            <a:miter lim="800000"/>
            <a:headEnd/>
            <a:tailEnd/>
          </a:ln>
        </p:spPr>
        <p:txBody>
          <a:bodyPr anchor="b"/>
          <a:lstStyle/>
          <a:p>
            <a:pPr algn="ctr" eaLnBrk="1" hangingPunct="1">
              <a:defRPr/>
            </a:pPr>
            <a:endParaRPr lang="es-ES" sz="3600" b="1" dirty="0">
              <a:effectLst>
                <a:outerShdw blurRad="38100" dist="38100" dir="2700000" algn="tl">
                  <a:srgbClr val="000000"/>
                </a:outerShdw>
              </a:effectLst>
              <a:latin typeface="Tahoma" pitchFamily="34" charset="0"/>
            </a:endParaRPr>
          </a:p>
          <a:p>
            <a:pPr eaLnBrk="1" hangingPunct="1">
              <a:defRPr/>
            </a:pPr>
            <a:endParaRPr lang="es-ES" sz="4000" dirty="0"/>
          </a:p>
          <a:p>
            <a:pPr eaLnBrk="1" hangingPunct="1">
              <a:defRPr/>
            </a:pPr>
            <a:endParaRPr lang="es-ES" sz="4000" dirty="0"/>
          </a:p>
          <a:p>
            <a:pPr algn="ctr" eaLnBrk="1" hangingPunct="1">
              <a:defRPr/>
            </a:pPr>
            <a:br>
              <a:rPr lang="es-ES_tradnl" altLang="es-ES" sz="3200" b="1" dirty="0"/>
            </a:br>
            <a:r>
              <a:rPr lang="es-ES_tradnl" altLang="es-ES" sz="3200" b="1" dirty="0">
                <a:effectLst>
                  <a:outerShdw blurRad="38100" dist="38100" dir="2700000" algn="tl">
                    <a:srgbClr val="000000"/>
                  </a:outerShdw>
                </a:effectLst>
                <a:latin typeface="Tahoma" pitchFamily="34" charset="0"/>
              </a:rPr>
              <a:t>Identificar las variables</a:t>
            </a:r>
            <a:endParaRPr lang="es-ES" sz="3200" b="1" dirty="0">
              <a:effectLst>
                <a:outerShdw blurRad="38100" dist="38100" dir="2700000" algn="tl">
                  <a:srgbClr val="000000"/>
                </a:outerShdw>
              </a:effectLst>
              <a:latin typeface="Tahoma" pitchFamily="34" charset="0"/>
            </a:endParaRPr>
          </a:p>
        </p:txBody>
      </p:sp>
      <p:pic>
        <p:nvPicPr>
          <p:cNvPr id="4" name="Imagen 3"/>
          <p:cNvPicPr>
            <a:picLocks noChangeAspect="1"/>
          </p:cNvPicPr>
          <p:nvPr/>
        </p:nvPicPr>
        <p:blipFill>
          <a:blip r:embed="rId2"/>
          <a:stretch>
            <a:fillRect/>
          </a:stretch>
        </p:blipFill>
        <p:spPr>
          <a:xfrm>
            <a:off x="179512" y="692696"/>
            <a:ext cx="8811854" cy="6048672"/>
          </a:xfrm>
          <a:prstGeom prst="rect">
            <a:avLst/>
          </a:prstGeom>
        </p:spPr>
      </p:pic>
    </p:spTree>
    <p:extLst>
      <p:ext uri="{BB962C8B-B14F-4D97-AF65-F5344CB8AC3E}">
        <p14:creationId xmlns:p14="http://schemas.microsoft.com/office/powerpoint/2010/main" val="1629971938"/>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38" y="-16024"/>
            <a:ext cx="9144000" cy="6857999"/>
          </a:xfrm>
          <a:prstGeom prst="rect">
            <a:avLst/>
          </a:prstGeom>
        </p:spPr>
      </p:pic>
    </p:spTree>
    <p:extLst>
      <p:ext uri="{BB962C8B-B14F-4D97-AF65-F5344CB8AC3E}">
        <p14:creationId xmlns:p14="http://schemas.microsoft.com/office/powerpoint/2010/main" val="3058509653"/>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79512" y="1124744"/>
            <a:ext cx="8784976" cy="4896544"/>
          </a:xfrm>
          <a:prstGeom prst="rect">
            <a:avLst/>
          </a:prstGeom>
        </p:spPr>
      </p:pic>
      <p:sp>
        <p:nvSpPr>
          <p:cNvPr id="4" name="Rectángulo 3"/>
          <p:cNvSpPr/>
          <p:nvPr/>
        </p:nvSpPr>
        <p:spPr>
          <a:xfrm>
            <a:off x="179512" y="116632"/>
            <a:ext cx="8784976" cy="1015663"/>
          </a:xfrm>
          <a:prstGeom prst="rect">
            <a:avLst/>
          </a:prstGeom>
          <a:solidFill>
            <a:schemeClr val="tx1"/>
          </a:solidFill>
        </p:spPr>
        <p:txBody>
          <a:bodyPr wrap="square">
            <a:spAutoFit/>
          </a:bodyPr>
          <a:lstStyle/>
          <a:p>
            <a:pPr algn="just"/>
            <a:r>
              <a:rPr lang="es-PE" sz="2000" b="1" dirty="0">
                <a:solidFill>
                  <a:srgbClr val="0000CC"/>
                </a:solidFill>
                <a:latin typeface="Arial" panose="020B0604020202020204" pitchFamily="34" charset="0"/>
                <a:cs typeface="Arial" panose="020B0604020202020204" pitchFamily="34" charset="0"/>
              </a:rPr>
              <a:t>La variable se mide de forma cuantitativa (numérica), a la categoría asociada a la variable se denomina VALOR. Los valores requieren una unidad de medida.</a:t>
            </a:r>
          </a:p>
        </p:txBody>
      </p:sp>
      <p:sp>
        <p:nvSpPr>
          <p:cNvPr id="5" name="Rectángulo 4"/>
          <p:cNvSpPr/>
          <p:nvPr/>
        </p:nvSpPr>
        <p:spPr>
          <a:xfrm>
            <a:off x="179512" y="6095037"/>
            <a:ext cx="8784976" cy="646331"/>
          </a:xfrm>
          <a:prstGeom prst="rect">
            <a:avLst/>
          </a:prstGeom>
          <a:solidFill>
            <a:schemeClr val="tx1"/>
          </a:solidFill>
        </p:spPr>
        <p:txBody>
          <a:bodyPr wrap="square">
            <a:spAutoFit/>
          </a:bodyPr>
          <a:lstStyle/>
          <a:p>
            <a:pPr algn="just"/>
            <a:r>
              <a:rPr lang="es-PE" b="1" dirty="0">
                <a:solidFill>
                  <a:srgbClr val="0000CC"/>
                </a:solidFill>
                <a:latin typeface="Arial" panose="020B0604020202020204" pitchFamily="34" charset="0"/>
                <a:cs typeface="Arial" panose="020B0604020202020204" pitchFamily="34" charset="0"/>
              </a:rPr>
              <a:t>El valor, se entiende como cada una de las posibilidades de una variable cuantitativa.</a:t>
            </a:r>
          </a:p>
        </p:txBody>
      </p:sp>
    </p:spTree>
    <p:extLst>
      <p:ext uri="{BB962C8B-B14F-4D97-AF65-F5344CB8AC3E}">
        <p14:creationId xmlns:p14="http://schemas.microsoft.com/office/powerpoint/2010/main" val="3654374648"/>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55720706"/>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82669323"/>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1196752"/>
            <a:ext cx="9144000" cy="3712196"/>
          </a:xfrm>
          <a:prstGeom prst="rect">
            <a:avLst/>
          </a:prstGeom>
          <a:solidFill>
            <a:schemeClr val="tx1"/>
          </a:solidFill>
        </p:spPr>
      </p:pic>
    </p:spTree>
    <p:extLst>
      <p:ext uri="{BB962C8B-B14F-4D97-AF65-F5344CB8AC3E}">
        <p14:creationId xmlns:p14="http://schemas.microsoft.com/office/powerpoint/2010/main" val="322879535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1052736"/>
            <a:ext cx="9144000" cy="4299119"/>
          </a:xfrm>
          <a:prstGeom prst="rect">
            <a:avLst/>
          </a:prstGeom>
          <a:solidFill>
            <a:schemeClr val="tx1"/>
          </a:solidFill>
        </p:spPr>
      </p:pic>
    </p:spTree>
    <p:extLst>
      <p:ext uri="{BB962C8B-B14F-4D97-AF65-F5344CB8AC3E}">
        <p14:creationId xmlns:p14="http://schemas.microsoft.com/office/powerpoint/2010/main" val="4167647170"/>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07504" y="155575"/>
            <a:ext cx="8928992" cy="609600"/>
          </a:xfrm>
          <a:prstGeom prst="rect">
            <a:avLst/>
          </a:prstGeom>
          <a:solidFill>
            <a:srgbClr val="0099FF"/>
          </a:solidFill>
          <a:ln w="9525">
            <a:noFill/>
            <a:miter lim="800000"/>
            <a:headEnd/>
            <a:tailEnd/>
          </a:ln>
        </p:spPr>
        <p:txBody>
          <a:bodyPr anchor="b"/>
          <a:lstStyle/>
          <a:p>
            <a:pPr algn="ctr" eaLnBrk="1" hangingPunct="1">
              <a:defRPr/>
            </a:pPr>
            <a:r>
              <a:rPr lang="es-ES_tradnl" sz="3600" b="1" dirty="0" err="1">
                <a:effectLst>
                  <a:outerShdw blurRad="38100" dist="38100" dir="2700000" algn="tl">
                    <a:srgbClr val="000000"/>
                  </a:outerShdw>
                </a:effectLst>
                <a:latin typeface="Tahoma" pitchFamily="34" charset="0"/>
              </a:rPr>
              <a:t>Operacionalización</a:t>
            </a:r>
            <a:r>
              <a:rPr lang="es-ES_tradnl" sz="3600" b="1" dirty="0">
                <a:effectLst>
                  <a:outerShdw blurRad="38100" dist="38100" dir="2700000" algn="tl">
                    <a:srgbClr val="000000"/>
                  </a:outerShdw>
                </a:effectLst>
                <a:latin typeface="Tahoma" pitchFamily="34" charset="0"/>
              </a:rPr>
              <a:t> de variables</a:t>
            </a:r>
          </a:p>
        </p:txBody>
      </p:sp>
      <p:sp>
        <p:nvSpPr>
          <p:cNvPr id="6" name="Rectángulo 5"/>
          <p:cNvSpPr/>
          <p:nvPr/>
        </p:nvSpPr>
        <p:spPr>
          <a:xfrm>
            <a:off x="7596336" y="6156012"/>
            <a:ext cx="1298753" cy="369332"/>
          </a:xfrm>
          <a:prstGeom prst="rect">
            <a:avLst/>
          </a:prstGeom>
        </p:spPr>
        <p:txBody>
          <a:bodyPr wrap="none">
            <a:spAutoFit/>
          </a:bodyPr>
          <a:lstStyle/>
          <a:p>
            <a:r>
              <a:rPr lang="es-ES" altLang="es-ES" b="1" dirty="0">
                <a:solidFill>
                  <a:srgbClr val="0000FF"/>
                </a:solidFill>
                <a:cs typeface="Times New Roman" panose="02020603050405020304" pitchFamily="18" charset="0"/>
              </a:rPr>
              <a:t>Continua…..</a:t>
            </a:r>
            <a:endParaRPr lang="es-PE" dirty="0"/>
          </a:p>
        </p:txBody>
      </p:sp>
      <p:pic>
        <p:nvPicPr>
          <p:cNvPr id="7" name="Imagen 6"/>
          <p:cNvPicPr>
            <a:picLocks noChangeAspect="1"/>
          </p:cNvPicPr>
          <p:nvPr/>
        </p:nvPicPr>
        <p:blipFill>
          <a:blip r:embed="rId2"/>
          <a:stretch>
            <a:fillRect/>
          </a:stretch>
        </p:blipFill>
        <p:spPr>
          <a:xfrm>
            <a:off x="107504" y="1037730"/>
            <a:ext cx="8928992" cy="5094270"/>
          </a:xfrm>
          <a:prstGeom prst="rect">
            <a:avLst/>
          </a:prstGeom>
        </p:spPr>
      </p:pic>
      <p:sp>
        <p:nvSpPr>
          <p:cNvPr id="2" name="Llamada ovalada 1"/>
          <p:cNvSpPr/>
          <p:nvPr/>
        </p:nvSpPr>
        <p:spPr>
          <a:xfrm rot="154544">
            <a:off x="2263373" y="4036372"/>
            <a:ext cx="2377098" cy="1913382"/>
          </a:xfrm>
          <a:prstGeom prst="wedgeEllipseCallout">
            <a:avLst>
              <a:gd name="adj1" fmla="val 5754"/>
              <a:gd name="adj2" fmla="val -104295"/>
            </a:avLst>
          </a:prstGeom>
          <a:solidFill>
            <a:srgbClr val="FFCC66"/>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b="1" dirty="0">
                <a:solidFill>
                  <a:srgbClr val="FF0000"/>
                </a:solidFill>
              </a:rPr>
              <a:t>Se obtiene del Marco Teórico</a:t>
            </a:r>
          </a:p>
        </p:txBody>
      </p:sp>
      <p:sp>
        <p:nvSpPr>
          <p:cNvPr id="4" name="Llamada ovalada 3"/>
          <p:cNvSpPr/>
          <p:nvPr/>
        </p:nvSpPr>
        <p:spPr>
          <a:xfrm>
            <a:off x="5868144" y="3645024"/>
            <a:ext cx="2818656" cy="2304256"/>
          </a:xfrm>
          <a:prstGeom prst="wedgeEllipseCallout">
            <a:avLst>
              <a:gd name="adj1" fmla="val 1714"/>
              <a:gd name="adj2" fmla="val -94840"/>
            </a:avLst>
          </a:prstGeom>
          <a:solidFill>
            <a:srgbClr val="FFCC66"/>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b="1" dirty="0">
                <a:solidFill>
                  <a:srgbClr val="FF0000"/>
                </a:solidFill>
              </a:rPr>
              <a:t>Se obtiene de los Antecedentes</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38934" y="83567"/>
            <a:ext cx="8825554" cy="465113"/>
          </a:xfrm>
          <a:prstGeom prst="rect">
            <a:avLst/>
          </a:prstGeom>
          <a:solidFill>
            <a:srgbClr val="0099FF"/>
          </a:solidFill>
          <a:ln w="9525">
            <a:noFill/>
            <a:miter lim="800000"/>
            <a:headEnd/>
            <a:tailEnd/>
          </a:ln>
        </p:spPr>
        <p:txBody>
          <a:bodyPr anchor="b"/>
          <a:lstStyle/>
          <a:p>
            <a:pPr algn="ctr" eaLnBrk="1" hangingPunct="1">
              <a:defRPr/>
            </a:pPr>
            <a:r>
              <a:rPr lang="es-ES_tradnl" sz="3200" b="1" dirty="0" err="1">
                <a:effectLst>
                  <a:outerShdw blurRad="38100" dist="38100" dir="2700000" algn="tl">
                    <a:srgbClr val="000000"/>
                  </a:outerShdw>
                </a:effectLst>
                <a:latin typeface="Tahoma" pitchFamily="34" charset="0"/>
              </a:rPr>
              <a:t>Operacionalización</a:t>
            </a:r>
            <a:r>
              <a:rPr lang="es-ES_tradnl" sz="3200" b="1" dirty="0">
                <a:effectLst>
                  <a:outerShdw blurRad="38100" dist="38100" dir="2700000" algn="tl">
                    <a:srgbClr val="000000"/>
                  </a:outerShdw>
                </a:effectLst>
                <a:latin typeface="Tahoma" pitchFamily="34" charset="0"/>
              </a:rPr>
              <a:t> de variables</a:t>
            </a:r>
          </a:p>
        </p:txBody>
      </p:sp>
      <p:sp>
        <p:nvSpPr>
          <p:cNvPr id="6" name="Rectángulo 5"/>
          <p:cNvSpPr/>
          <p:nvPr/>
        </p:nvSpPr>
        <p:spPr>
          <a:xfrm>
            <a:off x="7596336" y="5517232"/>
            <a:ext cx="1298753" cy="369332"/>
          </a:xfrm>
          <a:prstGeom prst="rect">
            <a:avLst/>
          </a:prstGeom>
        </p:spPr>
        <p:txBody>
          <a:bodyPr wrap="none">
            <a:spAutoFit/>
          </a:bodyPr>
          <a:lstStyle/>
          <a:p>
            <a:r>
              <a:rPr lang="es-ES" altLang="es-ES" b="1" dirty="0">
                <a:solidFill>
                  <a:srgbClr val="0000FF"/>
                </a:solidFill>
                <a:cs typeface="Times New Roman" panose="02020603050405020304" pitchFamily="18" charset="0"/>
              </a:rPr>
              <a:t>Continua…..</a:t>
            </a:r>
            <a:endParaRPr lang="es-PE" dirty="0"/>
          </a:p>
        </p:txBody>
      </p:sp>
      <p:pic>
        <p:nvPicPr>
          <p:cNvPr id="4" name="Imagen 3"/>
          <p:cNvPicPr>
            <a:picLocks noChangeAspect="1"/>
          </p:cNvPicPr>
          <p:nvPr/>
        </p:nvPicPr>
        <p:blipFill>
          <a:blip r:embed="rId2"/>
          <a:stretch>
            <a:fillRect/>
          </a:stretch>
        </p:blipFill>
        <p:spPr>
          <a:xfrm>
            <a:off x="138934" y="548680"/>
            <a:ext cx="8825554" cy="6192688"/>
          </a:xfrm>
          <a:prstGeom prst="rect">
            <a:avLst/>
          </a:prstGeom>
        </p:spPr>
      </p:pic>
    </p:spTree>
    <p:extLst>
      <p:ext uri="{BB962C8B-B14F-4D97-AF65-F5344CB8AC3E}">
        <p14:creationId xmlns:p14="http://schemas.microsoft.com/office/powerpoint/2010/main" val="8237242"/>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p:cNvSpPr/>
          <p:nvPr/>
        </p:nvSpPr>
        <p:spPr>
          <a:xfrm>
            <a:off x="611560" y="1268760"/>
            <a:ext cx="8136904" cy="3744416"/>
          </a:xfrm>
          <a:prstGeom prst="round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0" b="1"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PROCESO DE PLANTEAMIENTO DE UNA HIPÓTESIS</a:t>
            </a:r>
            <a:endParaRPr lang="es-PE" sz="3600" b="1"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683599"/>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14490" y="1124744"/>
            <a:ext cx="8811855" cy="5040560"/>
          </a:xfrm>
          <a:prstGeom prst="rect">
            <a:avLst/>
          </a:prstGeom>
        </p:spPr>
      </p:pic>
      <p:sp>
        <p:nvSpPr>
          <p:cNvPr id="4" name="Rectangle 4"/>
          <p:cNvSpPr>
            <a:spLocks noChangeArrowheads="1"/>
          </p:cNvSpPr>
          <p:nvPr/>
        </p:nvSpPr>
        <p:spPr bwMode="auto">
          <a:xfrm>
            <a:off x="214491" y="332656"/>
            <a:ext cx="8811854" cy="576063"/>
          </a:xfrm>
          <a:prstGeom prst="rect">
            <a:avLst/>
          </a:prstGeom>
          <a:solidFill>
            <a:srgbClr val="0099FF"/>
          </a:solidFill>
          <a:ln w="9525">
            <a:noFill/>
            <a:miter lim="800000"/>
            <a:headEnd/>
            <a:tailEnd/>
          </a:ln>
        </p:spPr>
        <p:txBody>
          <a:bodyPr anchor="b"/>
          <a:lstStyle/>
          <a:p>
            <a:pPr algn="ctr" eaLnBrk="1" hangingPunct="1">
              <a:defRPr/>
            </a:pPr>
            <a:endParaRPr lang="es-ES" sz="4400" b="1" dirty="0">
              <a:effectLst>
                <a:outerShdw blurRad="38100" dist="38100" dir="2700000" algn="tl">
                  <a:srgbClr val="000000"/>
                </a:outerShdw>
              </a:effectLst>
              <a:latin typeface="Tahoma" pitchFamily="34" charset="0"/>
            </a:endParaRPr>
          </a:p>
          <a:p>
            <a:pPr eaLnBrk="1" hangingPunct="1">
              <a:defRPr/>
            </a:pPr>
            <a:endParaRPr lang="es-ES" sz="4800" dirty="0"/>
          </a:p>
          <a:p>
            <a:pPr eaLnBrk="1" hangingPunct="1">
              <a:defRPr/>
            </a:pPr>
            <a:endParaRPr lang="es-ES" sz="4800" dirty="0"/>
          </a:p>
          <a:p>
            <a:pPr algn="ctr" eaLnBrk="1" hangingPunct="1">
              <a:defRPr/>
            </a:pPr>
            <a:br>
              <a:rPr lang="es-ES_tradnl" altLang="es-ES" sz="4000" b="1" dirty="0"/>
            </a:br>
            <a:r>
              <a:rPr lang="es-ES_tradnl" altLang="es-ES" sz="4000" b="1" dirty="0">
                <a:effectLst>
                  <a:outerShdw blurRad="38100" dist="38100" dir="2700000" algn="tl">
                    <a:srgbClr val="000000"/>
                  </a:outerShdw>
                </a:effectLst>
                <a:latin typeface="Tahoma" pitchFamily="34" charset="0"/>
              </a:rPr>
              <a:t>HIPÓTESIS</a:t>
            </a:r>
            <a:endParaRPr lang="es-ES" sz="4000" b="1" dirty="0">
              <a:effectLst>
                <a:outerShdw blurRad="38100" dist="38100" dir="2700000" algn="tl">
                  <a:srgbClr val="000000"/>
                </a:outerShdw>
              </a:effectLst>
              <a:latin typeface="Tahoma" pitchFamily="34" charset="0"/>
            </a:endParaRPr>
          </a:p>
        </p:txBody>
      </p:sp>
    </p:spTree>
    <p:extLst>
      <p:ext uri="{BB962C8B-B14F-4D97-AF65-F5344CB8AC3E}">
        <p14:creationId xmlns:p14="http://schemas.microsoft.com/office/powerpoint/2010/main" val="3835988445"/>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51520" y="1268760"/>
            <a:ext cx="8640960" cy="5040560"/>
          </a:xfrm>
          <a:prstGeom prst="rect">
            <a:avLst/>
          </a:prstGeom>
        </p:spPr>
      </p:pic>
      <p:sp>
        <p:nvSpPr>
          <p:cNvPr id="4" name="Rectangle 4"/>
          <p:cNvSpPr>
            <a:spLocks noChangeArrowheads="1"/>
          </p:cNvSpPr>
          <p:nvPr/>
        </p:nvSpPr>
        <p:spPr bwMode="auto">
          <a:xfrm>
            <a:off x="214491" y="332656"/>
            <a:ext cx="8811854" cy="576063"/>
          </a:xfrm>
          <a:prstGeom prst="rect">
            <a:avLst/>
          </a:prstGeom>
          <a:solidFill>
            <a:srgbClr val="0099FF"/>
          </a:solidFill>
          <a:ln w="9525">
            <a:noFill/>
            <a:miter lim="800000"/>
            <a:headEnd/>
            <a:tailEnd/>
          </a:ln>
        </p:spPr>
        <p:txBody>
          <a:bodyPr anchor="b"/>
          <a:lstStyle/>
          <a:p>
            <a:pPr algn="ctr" eaLnBrk="1" hangingPunct="1">
              <a:defRPr/>
            </a:pPr>
            <a:endParaRPr lang="es-ES" sz="4400" b="1" dirty="0">
              <a:effectLst>
                <a:outerShdw blurRad="38100" dist="38100" dir="2700000" algn="tl">
                  <a:srgbClr val="000000"/>
                </a:outerShdw>
              </a:effectLst>
              <a:latin typeface="Tahoma" pitchFamily="34" charset="0"/>
            </a:endParaRPr>
          </a:p>
          <a:p>
            <a:pPr eaLnBrk="1" hangingPunct="1">
              <a:defRPr/>
            </a:pPr>
            <a:endParaRPr lang="es-ES" sz="4800" dirty="0"/>
          </a:p>
          <a:p>
            <a:pPr eaLnBrk="1" hangingPunct="1">
              <a:defRPr/>
            </a:pPr>
            <a:endParaRPr lang="es-ES" sz="4800" dirty="0"/>
          </a:p>
          <a:p>
            <a:pPr algn="ctr" eaLnBrk="1" hangingPunct="1">
              <a:defRPr/>
            </a:pPr>
            <a:br>
              <a:rPr lang="es-ES_tradnl" altLang="es-ES" sz="4000" b="1" dirty="0"/>
            </a:br>
            <a:r>
              <a:rPr lang="es-ES_tradnl" altLang="es-ES" sz="4000" b="1" dirty="0">
                <a:effectLst>
                  <a:outerShdw blurRad="38100" dist="38100" dir="2700000" algn="tl">
                    <a:srgbClr val="000000"/>
                  </a:outerShdw>
                </a:effectLst>
                <a:latin typeface="Tahoma" pitchFamily="34" charset="0"/>
              </a:rPr>
              <a:t>En síntesis la hipótesis</a:t>
            </a:r>
            <a:endParaRPr lang="es-ES" sz="4000" b="1" dirty="0">
              <a:effectLst>
                <a:outerShdw blurRad="38100" dist="38100" dir="2700000" algn="tl">
                  <a:srgbClr val="000000"/>
                </a:outerShdw>
              </a:effectLst>
              <a:latin typeface="Tahoma" pitchFamily="34" charset="0"/>
            </a:endParaRPr>
          </a:p>
        </p:txBody>
      </p:sp>
    </p:spTree>
    <p:extLst>
      <p:ext uri="{BB962C8B-B14F-4D97-AF65-F5344CB8AC3E}">
        <p14:creationId xmlns:p14="http://schemas.microsoft.com/office/powerpoint/2010/main" val="1421039613"/>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0"/>
            <a:ext cx="9097427" cy="6858000"/>
          </a:xfrm>
          <a:prstGeom prst="rect">
            <a:avLst/>
          </a:prstGeom>
          <a:solidFill>
            <a:schemeClr val="tx1"/>
          </a:solidFill>
        </p:spPr>
      </p:pic>
    </p:spTree>
    <p:extLst>
      <p:ext uri="{BB962C8B-B14F-4D97-AF65-F5344CB8AC3E}">
        <p14:creationId xmlns:p14="http://schemas.microsoft.com/office/powerpoint/2010/main" val="4036853920"/>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p:cNvSpPr/>
          <p:nvPr/>
        </p:nvSpPr>
        <p:spPr>
          <a:xfrm>
            <a:off x="0" y="102302"/>
            <a:ext cx="9144000" cy="590394"/>
          </a:xfrm>
          <a:prstGeom prst="roundRect">
            <a:avLst/>
          </a:prstGeom>
          <a:solidFill>
            <a:srgbClr val="99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Proceso de Investigación – Proceso de prueba de hipótesis</a:t>
            </a:r>
            <a:endParaRPr lang="es-PE" sz="1200" b="1"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5" name="Imagen 4"/>
          <p:cNvPicPr>
            <a:picLocks noChangeAspect="1"/>
          </p:cNvPicPr>
          <p:nvPr/>
        </p:nvPicPr>
        <p:blipFill>
          <a:blip r:embed="rId2"/>
          <a:stretch>
            <a:fillRect/>
          </a:stretch>
        </p:blipFill>
        <p:spPr>
          <a:xfrm>
            <a:off x="0" y="783452"/>
            <a:ext cx="9144001" cy="6074548"/>
          </a:xfrm>
          <a:prstGeom prst="rect">
            <a:avLst/>
          </a:prstGeom>
          <a:solidFill>
            <a:schemeClr val="tx1"/>
          </a:solidFill>
        </p:spPr>
      </p:pic>
    </p:spTree>
    <p:extLst>
      <p:ext uri="{BB962C8B-B14F-4D97-AF65-F5344CB8AC3E}">
        <p14:creationId xmlns:p14="http://schemas.microsoft.com/office/powerpoint/2010/main" val="2152591723"/>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00037" y="332656"/>
            <a:ext cx="8640763" cy="576063"/>
          </a:xfrm>
          <a:prstGeom prst="rect">
            <a:avLst/>
          </a:prstGeom>
          <a:solidFill>
            <a:srgbClr val="0099FF"/>
          </a:solidFill>
          <a:ln w="9525">
            <a:noFill/>
            <a:miter lim="800000"/>
            <a:headEnd/>
            <a:tailEnd/>
          </a:ln>
        </p:spPr>
        <p:txBody>
          <a:bodyPr anchor="b"/>
          <a:lstStyle/>
          <a:p>
            <a:pPr algn="ctr" eaLnBrk="1" hangingPunct="1">
              <a:defRPr/>
            </a:pPr>
            <a:endParaRPr lang="es-ES" sz="4400" b="1" dirty="0">
              <a:effectLst>
                <a:outerShdw blurRad="38100" dist="38100" dir="2700000" algn="tl">
                  <a:srgbClr val="000000"/>
                </a:outerShdw>
              </a:effectLst>
              <a:latin typeface="Tahoma" pitchFamily="34" charset="0"/>
            </a:endParaRPr>
          </a:p>
          <a:p>
            <a:pPr eaLnBrk="1" hangingPunct="1">
              <a:defRPr/>
            </a:pPr>
            <a:endParaRPr lang="es-ES" sz="4800" dirty="0"/>
          </a:p>
          <a:p>
            <a:pPr eaLnBrk="1" hangingPunct="1">
              <a:defRPr/>
            </a:pPr>
            <a:endParaRPr lang="es-ES" sz="4800" dirty="0"/>
          </a:p>
          <a:p>
            <a:pPr algn="ctr" eaLnBrk="1" hangingPunct="1">
              <a:defRPr/>
            </a:pPr>
            <a:br>
              <a:rPr lang="es-ES_tradnl" altLang="es-ES" sz="4000" b="1" dirty="0"/>
            </a:br>
            <a:r>
              <a:rPr lang="es-ES_tradnl" altLang="es-ES" sz="4000" b="1" dirty="0">
                <a:effectLst>
                  <a:outerShdw blurRad="38100" dist="38100" dir="2700000" algn="tl">
                    <a:srgbClr val="000000"/>
                  </a:outerShdw>
                </a:effectLst>
                <a:latin typeface="Tahoma" pitchFamily="34" charset="0"/>
              </a:rPr>
              <a:t>CONCEPTO DE HIPÓTESIS</a:t>
            </a:r>
            <a:endParaRPr lang="es-ES" sz="4000" b="1" dirty="0">
              <a:effectLst>
                <a:outerShdw blurRad="38100" dist="38100" dir="2700000" algn="tl">
                  <a:srgbClr val="000000"/>
                </a:outerShdw>
              </a:effectLst>
              <a:latin typeface="Tahoma" pitchFamily="34" charset="0"/>
            </a:endParaRPr>
          </a:p>
        </p:txBody>
      </p:sp>
      <p:sp>
        <p:nvSpPr>
          <p:cNvPr id="38915" name="Rectangle 3"/>
          <p:cNvSpPr txBox="1">
            <a:spLocks noChangeArrowheads="1"/>
          </p:cNvSpPr>
          <p:nvPr/>
        </p:nvSpPr>
        <p:spPr bwMode="auto">
          <a:xfrm>
            <a:off x="300038" y="1268760"/>
            <a:ext cx="8640762" cy="3815629"/>
          </a:xfrm>
          <a:prstGeom prst="rect">
            <a:avLst/>
          </a:prstGeom>
          <a:solidFill>
            <a:schemeClr val="tx1"/>
          </a:solidFill>
          <a:ln w="57150">
            <a:solidFill>
              <a:srgbClr val="FF6600"/>
            </a:solidFill>
            <a:miter lim="800000"/>
            <a:headEnd/>
            <a:tailEnd/>
          </a:ln>
        </p:spPr>
        <p:txBody>
          <a:bodyPr/>
          <a:lstStyle>
            <a:lvl1pPr marL="457200" indent="-457200">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marL="0" indent="0" algn="just">
              <a:buClr>
                <a:srgbClr val="FF0000"/>
              </a:buClr>
              <a:buNone/>
            </a:pPr>
            <a:r>
              <a:rPr lang="es-ES" altLang="es-PE" sz="4000" b="1" dirty="0">
                <a:solidFill>
                  <a:srgbClr val="0000FF"/>
                </a:solidFill>
              </a:rPr>
              <a:t>Hipótesis es una suposición que expresa la posible relación entre </a:t>
            </a:r>
            <a:r>
              <a:rPr lang="es-ES" altLang="es-PE" sz="4000" b="1" i="1" dirty="0">
                <a:solidFill>
                  <a:srgbClr val="9900CC"/>
                </a:solidFill>
              </a:rPr>
              <a:t>dos o más variables</a:t>
            </a:r>
            <a:r>
              <a:rPr lang="es-ES" altLang="es-PE" sz="4000" b="1" dirty="0">
                <a:solidFill>
                  <a:srgbClr val="0000FF"/>
                </a:solidFill>
              </a:rPr>
              <a:t>, la cual se formula para responder tentativamente a un problema o pregunta de investigación.</a:t>
            </a:r>
            <a:endParaRPr lang="es-ES" altLang="es-PE" sz="4400" b="1" dirty="0">
              <a:solidFill>
                <a:srgbClr val="0000FF"/>
              </a:solidFill>
            </a:endParaRPr>
          </a:p>
        </p:txBody>
      </p:sp>
    </p:spTree>
    <p:extLst>
      <p:ext uri="{BB962C8B-B14F-4D97-AF65-F5344CB8AC3E}">
        <p14:creationId xmlns:p14="http://schemas.microsoft.com/office/powerpoint/2010/main" val="406899717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0" y="0"/>
            <a:ext cx="9144000" cy="6858000"/>
          </a:xfrm>
          <a:prstGeom prst="rect">
            <a:avLst/>
          </a:prstGeom>
          <a:solidFill>
            <a:schemeClr val="tx1"/>
          </a:solidFill>
        </p:spPr>
      </p:pic>
      <p:sp>
        <p:nvSpPr>
          <p:cNvPr id="7" name="Rectángulo 6"/>
          <p:cNvSpPr/>
          <p:nvPr/>
        </p:nvSpPr>
        <p:spPr>
          <a:xfrm>
            <a:off x="278647" y="6474023"/>
            <a:ext cx="3988553" cy="307777"/>
          </a:xfrm>
          <a:prstGeom prst="rect">
            <a:avLst/>
          </a:prstGeom>
        </p:spPr>
        <p:txBody>
          <a:bodyPr wrap="square">
            <a:spAutoFit/>
          </a:bodyPr>
          <a:lstStyle/>
          <a:p>
            <a:pPr eaLnBrk="1" hangingPunct="1">
              <a:defRPr/>
            </a:pPr>
            <a:r>
              <a:rPr lang="es-CL" sz="1400" b="1" dirty="0">
                <a:solidFill>
                  <a:srgbClr val="6600FF"/>
                </a:solidFill>
                <a:latin typeface="+mn-lt"/>
              </a:rPr>
              <a:t>CUANTITATIVO                CUALITATIVO</a:t>
            </a:r>
          </a:p>
        </p:txBody>
      </p:sp>
      <p:pic>
        <p:nvPicPr>
          <p:cNvPr id="8" name="Picture 12" descr="http://www.abcsalud.es/temperatura-corporal.jpg"/>
          <p:cNvPicPr>
            <a:picLocks noChangeAspect="1" noChangeArrowheads="1"/>
          </p:cNvPicPr>
          <p:nvPr/>
        </p:nvPicPr>
        <p:blipFill>
          <a:blip r:embed="rId3" cstate="print"/>
          <a:srcRect l="9665" t="15260" r="6297"/>
          <a:stretch>
            <a:fillRect/>
          </a:stretch>
        </p:blipFill>
        <p:spPr bwMode="auto">
          <a:xfrm>
            <a:off x="110658" y="4335591"/>
            <a:ext cx="1953891" cy="2130622"/>
          </a:xfrm>
          <a:prstGeom prst="rect">
            <a:avLst/>
          </a:prstGeom>
          <a:noFill/>
          <a:ln w="9525">
            <a:noFill/>
            <a:miter lim="800000"/>
            <a:headEnd/>
            <a:tailEnd/>
          </a:ln>
        </p:spPr>
      </p:pic>
      <p:pic>
        <p:nvPicPr>
          <p:cNvPr id="9" name="Picture 14" descr="http://es.dreamstime.com/enfermera-con-el-paciente-mayor-thumb6736767.jpg"/>
          <p:cNvPicPr>
            <a:picLocks noChangeAspect="1" noChangeArrowheads="1"/>
          </p:cNvPicPr>
          <p:nvPr/>
        </p:nvPicPr>
        <p:blipFill>
          <a:blip r:embed="rId4" cstate="print"/>
          <a:srcRect t="7587" b="6735"/>
          <a:stretch>
            <a:fillRect/>
          </a:stretch>
        </p:blipFill>
        <p:spPr bwMode="auto">
          <a:xfrm>
            <a:off x="2175206" y="4346378"/>
            <a:ext cx="1889547" cy="2130622"/>
          </a:xfrm>
          <a:prstGeom prst="rect">
            <a:avLst/>
          </a:prstGeom>
          <a:noFill/>
          <a:ln w="9525">
            <a:noFill/>
            <a:miter lim="800000"/>
            <a:headEnd/>
            <a:tailEnd/>
          </a:ln>
        </p:spPr>
      </p:pic>
    </p:spTree>
    <p:extLst>
      <p:ext uri="{BB962C8B-B14F-4D97-AF65-F5344CB8AC3E}">
        <p14:creationId xmlns:p14="http://schemas.microsoft.com/office/powerpoint/2010/main" val="2420161818"/>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107504" y="44624"/>
            <a:ext cx="8929688" cy="6696744"/>
          </a:xfrm>
          <a:prstGeom prst="rect">
            <a:avLst/>
          </a:prstGeom>
          <a:solidFill>
            <a:schemeClr val="tx1"/>
          </a:solidFill>
        </p:spPr>
      </p:pic>
    </p:spTree>
    <p:extLst>
      <p:ext uri="{BB962C8B-B14F-4D97-AF65-F5344CB8AC3E}">
        <p14:creationId xmlns:p14="http://schemas.microsoft.com/office/powerpoint/2010/main" val="380174799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00037" y="188640"/>
            <a:ext cx="8640763" cy="576063"/>
          </a:xfrm>
          <a:prstGeom prst="rect">
            <a:avLst/>
          </a:prstGeom>
          <a:solidFill>
            <a:srgbClr val="0099FF"/>
          </a:solidFill>
          <a:ln w="9525">
            <a:noFill/>
            <a:miter lim="800000"/>
            <a:headEnd/>
            <a:tailEnd/>
          </a:ln>
        </p:spPr>
        <p:txBody>
          <a:bodyPr anchor="b"/>
          <a:lstStyle/>
          <a:p>
            <a:pPr algn="ctr" eaLnBrk="1" hangingPunct="1">
              <a:defRPr/>
            </a:pPr>
            <a:endParaRPr lang="es-ES" sz="4400" b="1" dirty="0">
              <a:effectLst>
                <a:outerShdw blurRad="38100" dist="38100" dir="2700000" algn="tl">
                  <a:srgbClr val="000000"/>
                </a:outerShdw>
              </a:effectLst>
              <a:latin typeface="Tahoma" pitchFamily="34" charset="0"/>
            </a:endParaRPr>
          </a:p>
          <a:p>
            <a:pPr eaLnBrk="1" hangingPunct="1">
              <a:defRPr/>
            </a:pPr>
            <a:endParaRPr lang="es-ES" sz="4800" dirty="0"/>
          </a:p>
          <a:p>
            <a:pPr eaLnBrk="1" hangingPunct="1">
              <a:defRPr/>
            </a:pPr>
            <a:endParaRPr lang="es-ES" sz="4800" dirty="0"/>
          </a:p>
          <a:p>
            <a:pPr algn="ctr" eaLnBrk="1" hangingPunct="1">
              <a:defRPr/>
            </a:pPr>
            <a:br>
              <a:rPr lang="es-ES_tradnl" altLang="es-ES" sz="4000" b="1" dirty="0"/>
            </a:br>
            <a:r>
              <a:rPr lang="es-ES_tradnl" altLang="es-ES" sz="4000" b="1" dirty="0">
                <a:effectLst>
                  <a:outerShdw blurRad="38100" dist="38100" dir="2700000" algn="tl">
                    <a:srgbClr val="000000"/>
                  </a:outerShdw>
                </a:effectLst>
                <a:latin typeface="Tahoma" pitchFamily="34" charset="0"/>
              </a:rPr>
              <a:t>Ejemplos de Hipótesis</a:t>
            </a:r>
            <a:endParaRPr lang="es-ES" sz="4000" b="1" dirty="0">
              <a:effectLst>
                <a:outerShdw blurRad="38100" dist="38100" dir="2700000" algn="tl">
                  <a:srgbClr val="000000"/>
                </a:outerShdw>
              </a:effectLst>
              <a:latin typeface="Tahoma" pitchFamily="34" charset="0"/>
            </a:endParaRPr>
          </a:p>
        </p:txBody>
      </p:sp>
      <p:sp>
        <p:nvSpPr>
          <p:cNvPr id="4" name="Rectangle 3"/>
          <p:cNvSpPr txBox="1">
            <a:spLocks noChangeArrowheads="1"/>
          </p:cNvSpPr>
          <p:nvPr/>
        </p:nvSpPr>
        <p:spPr bwMode="auto">
          <a:xfrm>
            <a:off x="300038" y="980728"/>
            <a:ext cx="8640762" cy="5472607"/>
          </a:xfrm>
          <a:prstGeom prst="rect">
            <a:avLst/>
          </a:prstGeom>
          <a:solidFill>
            <a:schemeClr val="tx1"/>
          </a:solidFill>
          <a:ln w="57150">
            <a:solidFill>
              <a:srgbClr val="FF6600"/>
            </a:solidFill>
            <a:miter lim="800000"/>
            <a:headEnd/>
            <a:tailEnd/>
          </a:ln>
        </p:spPr>
        <p:txBody>
          <a:bodyPr/>
          <a:lstStyle>
            <a:lvl1pPr marL="457200" indent="-457200">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buClr>
                <a:srgbClr val="FF0000"/>
              </a:buClr>
              <a:buAutoNum type="alphaLcParenR"/>
            </a:pPr>
            <a:r>
              <a:rPr lang="es-ES" altLang="es-PE" sz="2400" b="1" dirty="0">
                <a:solidFill>
                  <a:srgbClr val="0000FF"/>
                </a:solidFill>
              </a:rPr>
              <a:t>Cuando se trata de establecer la posible causa o el porqué de un hecho, suceso o fenómeno. </a:t>
            </a:r>
          </a:p>
          <a:p>
            <a:pPr marL="449263" indent="0" algn="just">
              <a:buClr>
                <a:srgbClr val="FF0000"/>
              </a:buClr>
              <a:buNone/>
            </a:pPr>
            <a:r>
              <a:rPr lang="es-ES" altLang="es-PE" sz="2400" b="1" dirty="0">
                <a:solidFill>
                  <a:srgbClr val="0000FF"/>
                </a:solidFill>
              </a:rPr>
              <a:t>- El accidente fue causado por exceso de velocidad.</a:t>
            </a:r>
          </a:p>
          <a:p>
            <a:pPr algn="just">
              <a:buClr>
                <a:srgbClr val="FF0000"/>
              </a:buClr>
              <a:buFont typeface="+mj-lt"/>
              <a:buAutoNum type="alphaLcParenR" startAt="2"/>
            </a:pPr>
            <a:r>
              <a:rPr lang="es-ES" altLang="es-PE" sz="2400" b="1" dirty="0">
                <a:solidFill>
                  <a:srgbClr val="0000FF"/>
                </a:solidFill>
              </a:rPr>
              <a:t>Si se pretende determinar los posibles efectos o consecuencias.</a:t>
            </a:r>
          </a:p>
          <a:p>
            <a:pPr marL="722313" indent="-273050" algn="just">
              <a:buClr>
                <a:srgbClr val="FF0000"/>
              </a:buClr>
              <a:buNone/>
            </a:pPr>
            <a:r>
              <a:rPr lang="es-ES" altLang="es-PE" sz="2400" b="1" dirty="0">
                <a:solidFill>
                  <a:srgbClr val="0000FF"/>
                </a:solidFill>
              </a:rPr>
              <a:t>- El control de cambio de divisas producirá mayor inflación.</a:t>
            </a:r>
          </a:p>
          <a:p>
            <a:pPr algn="just">
              <a:buClr>
                <a:srgbClr val="FF0000"/>
              </a:buClr>
              <a:buFont typeface="+mj-lt"/>
              <a:buAutoNum type="alphaLcParenR" startAt="3"/>
            </a:pPr>
            <a:r>
              <a:rPr lang="es-ES" altLang="es-PE" sz="2400" b="1" dirty="0">
                <a:solidFill>
                  <a:srgbClr val="0000FF"/>
                </a:solidFill>
              </a:rPr>
              <a:t>Cuando se aspira establecer la probable asociación entre dos variables (relación no causal).</a:t>
            </a:r>
          </a:p>
          <a:p>
            <a:pPr marL="722313" indent="-273050" algn="just">
              <a:buClr>
                <a:srgbClr val="FF0000"/>
              </a:buClr>
              <a:buNone/>
            </a:pPr>
            <a:r>
              <a:rPr lang="es-ES" altLang="es-PE" sz="2400" b="1" dirty="0">
                <a:solidFill>
                  <a:srgbClr val="0000FF"/>
                </a:solidFill>
              </a:rPr>
              <a:t>- Los turistas extranjeros prefieren la comida típica de la región.</a:t>
            </a:r>
          </a:p>
          <a:p>
            <a:pPr marL="722313" indent="-273050" algn="just">
              <a:buClr>
                <a:srgbClr val="FF0000"/>
              </a:buClr>
              <a:buNone/>
            </a:pPr>
            <a:r>
              <a:rPr lang="es-ES" altLang="es-PE" sz="2400" b="1" dirty="0">
                <a:solidFill>
                  <a:srgbClr val="0000FF"/>
                </a:solidFill>
              </a:rPr>
              <a:t>- La calidad nutricional incide en el rendimiento académico.</a:t>
            </a:r>
          </a:p>
          <a:p>
            <a:pPr marL="0" indent="0" algn="just">
              <a:buClr>
                <a:srgbClr val="FF0000"/>
              </a:buClr>
              <a:buNone/>
            </a:pPr>
            <a:endParaRPr lang="es-ES" altLang="es-PE" sz="2800" b="1" dirty="0">
              <a:solidFill>
                <a:srgbClr val="0000FF"/>
              </a:solidFill>
            </a:endParaRPr>
          </a:p>
        </p:txBody>
      </p:sp>
    </p:spTree>
    <p:extLst>
      <p:ext uri="{BB962C8B-B14F-4D97-AF65-F5344CB8AC3E}">
        <p14:creationId xmlns:p14="http://schemas.microsoft.com/office/powerpoint/2010/main" val="898926966"/>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00037" y="188640"/>
            <a:ext cx="8640763" cy="1224136"/>
          </a:xfrm>
          <a:prstGeom prst="rect">
            <a:avLst/>
          </a:prstGeom>
          <a:solidFill>
            <a:srgbClr val="0099FF"/>
          </a:solidFill>
          <a:ln w="9525">
            <a:noFill/>
            <a:miter lim="800000"/>
            <a:headEnd/>
            <a:tailEnd/>
          </a:ln>
        </p:spPr>
        <p:txBody>
          <a:bodyPr anchor="b"/>
          <a:lstStyle/>
          <a:p>
            <a:pPr algn="ctr" eaLnBrk="1" hangingPunct="1">
              <a:defRPr/>
            </a:pPr>
            <a:endParaRPr lang="es-ES" sz="4400" b="1" dirty="0">
              <a:effectLst>
                <a:outerShdw blurRad="38100" dist="38100" dir="2700000" algn="tl">
                  <a:srgbClr val="000000"/>
                </a:outerShdw>
              </a:effectLst>
              <a:latin typeface="Tahoma" pitchFamily="34" charset="0"/>
            </a:endParaRPr>
          </a:p>
          <a:p>
            <a:pPr eaLnBrk="1" hangingPunct="1">
              <a:defRPr/>
            </a:pPr>
            <a:endParaRPr lang="es-ES" sz="4800" dirty="0"/>
          </a:p>
          <a:p>
            <a:pPr eaLnBrk="1" hangingPunct="1">
              <a:defRPr/>
            </a:pPr>
            <a:endParaRPr lang="es-ES" sz="4800" dirty="0"/>
          </a:p>
          <a:p>
            <a:pPr algn="ctr" eaLnBrk="1" hangingPunct="1">
              <a:defRPr/>
            </a:pPr>
            <a:br>
              <a:rPr lang="es-ES_tradnl" altLang="es-ES" sz="4000" b="1" dirty="0"/>
            </a:br>
            <a:r>
              <a:rPr lang="es-ES_tradnl" altLang="es-ES" sz="4000" b="1" dirty="0">
                <a:effectLst>
                  <a:outerShdw blurRad="38100" dist="38100" dir="2700000" algn="tl">
                    <a:srgbClr val="000000"/>
                  </a:outerShdw>
                </a:effectLst>
                <a:latin typeface="Tahoma" pitchFamily="34" charset="0"/>
              </a:rPr>
              <a:t>¿De dónde se desprenden las Hipótesis?</a:t>
            </a:r>
            <a:endParaRPr lang="es-ES" sz="4000" b="1" dirty="0">
              <a:effectLst>
                <a:outerShdw blurRad="38100" dist="38100" dir="2700000" algn="tl">
                  <a:srgbClr val="000000"/>
                </a:outerShdw>
              </a:effectLst>
              <a:latin typeface="Tahoma" pitchFamily="34" charset="0"/>
            </a:endParaRPr>
          </a:p>
        </p:txBody>
      </p:sp>
      <p:sp>
        <p:nvSpPr>
          <p:cNvPr id="4" name="Rectangle 3"/>
          <p:cNvSpPr txBox="1">
            <a:spLocks noChangeArrowheads="1"/>
          </p:cNvSpPr>
          <p:nvPr/>
        </p:nvSpPr>
        <p:spPr bwMode="auto">
          <a:xfrm>
            <a:off x="300038" y="1628800"/>
            <a:ext cx="8640762" cy="3384376"/>
          </a:xfrm>
          <a:prstGeom prst="rect">
            <a:avLst/>
          </a:prstGeom>
          <a:solidFill>
            <a:schemeClr val="tx1"/>
          </a:solidFill>
          <a:ln w="57150">
            <a:solidFill>
              <a:srgbClr val="FF6600"/>
            </a:solidFill>
            <a:miter lim="800000"/>
            <a:headEnd/>
            <a:tailEnd/>
          </a:ln>
        </p:spPr>
        <p:txBody>
          <a:bodyPr/>
          <a:lstStyle>
            <a:lvl1pPr marL="457200" indent="-457200">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marL="0" indent="0" algn="just">
              <a:buClr>
                <a:srgbClr val="FF0000"/>
              </a:buClr>
              <a:buNone/>
            </a:pPr>
            <a:r>
              <a:rPr lang="es-ES" altLang="es-PE" sz="3600" b="1" dirty="0">
                <a:solidFill>
                  <a:srgbClr val="0000FF"/>
                </a:solidFill>
              </a:rPr>
              <a:t>Las hipótesis, se desprenden de la teoría (marco teórico), es decir </a:t>
            </a:r>
            <a:r>
              <a:rPr lang="es-ES" altLang="es-PE" sz="3600" b="1" i="1" dirty="0">
                <a:solidFill>
                  <a:srgbClr val="9900CC"/>
                </a:solidFill>
              </a:rPr>
              <a:t>no surgen de la simple imaginación</a:t>
            </a:r>
            <a:r>
              <a:rPr lang="es-ES" altLang="es-PE" sz="3600" b="1" dirty="0">
                <a:solidFill>
                  <a:srgbClr val="0000FF"/>
                </a:solidFill>
              </a:rPr>
              <a:t>, sino que se derivan de un cuerpo de </a:t>
            </a:r>
            <a:r>
              <a:rPr lang="es-ES" altLang="es-PE" sz="3600" b="1" i="1" dirty="0">
                <a:solidFill>
                  <a:srgbClr val="9900CC"/>
                </a:solidFill>
              </a:rPr>
              <a:t>conocimientos existentes </a:t>
            </a:r>
            <a:r>
              <a:rPr lang="es-ES" altLang="es-PE" sz="3600" b="1" dirty="0">
                <a:solidFill>
                  <a:srgbClr val="0000FF"/>
                </a:solidFill>
              </a:rPr>
              <a:t>que sirven de respaldo (Arias, 2006a)</a:t>
            </a:r>
            <a:endParaRPr lang="es-ES" altLang="es-PE" sz="4000" b="1" dirty="0">
              <a:solidFill>
                <a:srgbClr val="0000FF"/>
              </a:solidFill>
            </a:endParaRPr>
          </a:p>
        </p:txBody>
      </p:sp>
    </p:spTree>
    <p:extLst>
      <p:ext uri="{BB962C8B-B14F-4D97-AF65-F5344CB8AC3E}">
        <p14:creationId xmlns:p14="http://schemas.microsoft.com/office/powerpoint/2010/main" val="526328037"/>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55575" y="188913"/>
            <a:ext cx="8929688" cy="576262"/>
          </a:xfrm>
          <a:prstGeom prst="rect">
            <a:avLst/>
          </a:prstGeom>
          <a:solidFill>
            <a:srgbClr val="0099FF"/>
          </a:solidFill>
          <a:ln w="9525">
            <a:noFill/>
            <a:miter lim="800000"/>
            <a:headEnd/>
            <a:tailEnd/>
          </a:ln>
        </p:spPr>
        <p:txBody>
          <a:bodyPr anchor="b"/>
          <a:lstStyle/>
          <a:p>
            <a:pPr algn="ctr" eaLnBrk="1" hangingPunct="1">
              <a:defRPr/>
            </a:pPr>
            <a:endParaRPr lang="es-ES" sz="3200" b="1" dirty="0">
              <a:effectLst>
                <a:outerShdw blurRad="38100" dist="38100" dir="2700000" algn="tl">
                  <a:srgbClr val="000000"/>
                </a:outerShdw>
              </a:effectLst>
              <a:latin typeface="Tahoma" pitchFamily="34" charset="0"/>
            </a:endParaRPr>
          </a:p>
          <a:p>
            <a:pPr eaLnBrk="1" hangingPunct="1">
              <a:defRPr/>
            </a:pPr>
            <a:endParaRPr lang="es-ES" sz="3600" dirty="0"/>
          </a:p>
          <a:p>
            <a:pPr eaLnBrk="1" hangingPunct="1">
              <a:defRPr/>
            </a:pPr>
            <a:endParaRPr lang="es-ES" sz="3600" dirty="0"/>
          </a:p>
          <a:p>
            <a:pPr algn="ctr" eaLnBrk="1" hangingPunct="1">
              <a:defRPr/>
            </a:pPr>
            <a:br>
              <a:rPr lang="es-ES_tradnl" altLang="es-ES" sz="2800" b="1" dirty="0"/>
            </a:br>
            <a:r>
              <a:rPr lang="es-ES_tradnl" altLang="es-ES" sz="2800" b="1" dirty="0">
                <a:effectLst>
                  <a:outerShdw blurRad="38100" dist="38100" dir="2700000" algn="tl">
                    <a:srgbClr val="000000"/>
                  </a:outerShdw>
                </a:effectLst>
                <a:latin typeface="Tahoma" pitchFamily="34" charset="0"/>
              </a:rPr>
              <a:t>HIPÓTESIS DE INVESTIGACIÓN</a:t>
            </a:r>
            <a:endParaRPr lang="es-ES" sz="2800" b="1" dirty="0">
              <a:effectLst>
                <a:outerShdw blurRad="38100" dist="38100" dir="2700000" algn="tl">
                  <a:srgbClr val="000000"/>
                </a:outerShdw>
              </a:effectLst>
              <a:latin typeface="Tahoma" pitchFamily="34" charset="0"/>
            </a:endParaRPr>
          </a:p>
        </p:txBody>
      </p:sp>
      <p:pic>
        <p:nvPicPr>
          <p:cNvPr id="399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836613"/>
            <a:ext cx="8929688" cy="58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55575" y="188913"/>
            <a:ext cx="8929688" cy="576262"/>
          </a:xfrm>
          <a:prstGeom prst="rect">
            <a:avLst/>
          </a:prstGeom>
          <a:solidFill>
            <a:srgbClr val="0099FF"/>
          </a:solidFill>
          <a:ln w="9525">
            <a:noFill/>
            <a:miter lim="800000"/>
            <a:headEnd/>
            <a:tailEnd/>
          </a:ln>
        </p:spPr>
        <p:txBody>
          <a:bodyPr anchor="b"/>
          <a:lstStyle/>
          <a:p>
            <a:pPr algn="ctr" eaLnBrk="1" hangingPunct="1">
              <a:defRPr/>
            </a:pPr>
            <a:endParaRPr lang="es-ES" sz="3200" b="1" dirty="0">
              <a:effectLst>
                <a:outerShdw blurRad="38100" dist="38100" dir="2700000" algn="tl">
                  <a:srgbClr val="000000"/>
                </a:outerShdw>
              </a:effectLst>
              <a:latin typeface="Tahoma" pitchFamily="34" charset="0"/>
            </a:endParaRPr>
          </a:p>
          <a:p>
            <a:pPr eaLnBrk="1" hangingPunct="1">
              <a:defRPr/>
            </a:pPr>
            <a:endParaRPr lang="es-ES" sz="3600" dirty="0"/>
          </a:p>
          <a:p>
            <a:pPr eaLnBrk="1" hangingPunct="1">
              <a:defRPr/>
            </a:pPr>
            <a:endParaRPr lang="es-ES" sz="3600" dirty="0"/>
          </a:p>
          <a:p>
            <a:pPr algn="ctr" eaLnBrk="1" hangingPunct="1">
              <a:defRPr/>
            </a:pPr>
            <a:br>
              <a:rPr lang="es-ES_tradnl" altLang="es-ES" sz="2800" b="1" dirty="0"/>
            </a:br>
            <a:r>
              <a:rPr lang="es-ES_tradnl" altLang="es-ES" sz="2800" b="1" dirty="0">
                <a:effectLst>
                  <a:outerShdw blurRad="38100" dist="38100" dir="2700000" algn="tl">
                    <a:srgbClr val="000000"/>
                  </a:outerShdw>
                </a:effectLst>
                <a:latin typeface="Tahoma" pitchFamily="34" charset="0"/>
              </a:rPr>
              <a:t>HIPÓTESIS DE TRABAJO O DE INVESTIGACIÓN</a:t>
            </a:r>
            <a:endParaRPr lang="es-ES" sz="2800" b="1" dirty="0">
              <a:effectLst>
                <a:outerShdw blurRad="38100" dist="38100" dir="2700000" algn="tl">
                  <a:srgbClr val="000000"/>
                </a:outerShdw>
              </a:effectLst>
              <a:latin typeface="Tahoma" pitchFamily="34" charset="0"/>
            </a:endParaRPr>
          </a:p>
        </p:txBody>
      </p:sp>
      <p:pic>
        <p:nvPicPr>
          <p:cNvPr id="2" name="Imagen 1"/>
          <p:cNvPicPr>
            <a:picLocks noChangeAspect="1"/>
          </p:cNvPicPr>
          <p:nvPr/>
        </p:nvPicPr>
        <p:blipFill>
          <a:blip r:embed="rId2"/>
          <a:stretch>
            <a:fillRect/>
          </a:stretch>
        </p:blipFill>
        <p:spPr>
          <a:xfrm>
            <a:off x="155575" y="980728"/>
            <a:ext cx="8917282" cy="5112568"/>
          </a:xfrm>
          <a:prstGeom prst="rect">
            <a:avLst/>
          </a:prstGeom>
        </p:spPr>
      </p:pic>
    </p:spTree>
    <p:extLst>
      <p:ext uri="{BB962C8B-B14F-4D97-AF65-F5344CB8AC3E}">
        <p14:creationId xmlns:p14="http://schemas.microsoft.com/office/powerpoint/2010/main" val="1487004961"/>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186609" y="404664"/>
            <a:ext cx="8723367" cy="576262"/>
          </a:xfrm>
          <a:prstGeom prst="rect">
            <a:avLst/>
          </a:prstGeom>
          <a:solidFill>
            <a:srgbClr val="0099FF"/>
          </a:solidFill>
          <a:ln w="9525">
            <a:noFill/>
            <a:miter lim="800000"/>
            <a:headEnd/>
            <a:tailEnd/>
          </a:ln>
        </p:spPr>
        <p:txBody>
          <a:bodyPr anchor="b"/>
          <a:lstStyle/>
          <a:p>
            <a:pPr algn="ctr" eaLnBrk="1" hangingPunct="1">
              <a:defRPr/>
            </a:pPr>
            <a:endParaRPr lang="es-ES" sz="3200" b="1" dirty="0">
              <a:effectLst>
                <a:outerShdw blurRad="38100" dist="38100" dir="2700000" algn="tl">
                  <a:srgbClr val="000000"/>
                </a:outerShdw>
              </a:effectLst>
              <a:latin typeface="Tahoma" pitchFamily="34" charset="0"/>
            </a:endParaRPr>
          </a:p>
          <a:p>
            <a:pPr eaLnBrk="1" hangingPunct="1">
              <a:defRPr/>
            </a:pPr>
            <a:endParaRPr lang="es-ES" sz="3600" dirty="0"/>
          </a:p>
          <a:p>
            <a:pPr eaLnBrk="1" hangingPunct="1">
              <a:defRPr/>
            </a:pPr>
            <a:endParaRPr lang="es-ES" sz="3600" dirty="0"/>
          </a:p>
          <a:p>
            <a:pPr algn="ctr" eaLnBrk="1" hangingPunct="1">
              <a:defRPr/>
            </a:pPr>
            <a:br>
              <a:rPr lang="es-ES_tradnl" altLang="es-ES" sz="2800" b="1" dirty="0"/>
            </a:br>
            <a:r>
              <a:rPr lang="es-ES_tradnl" altLang="es-ES" sz="2800" b="1" dirty="0">
                <a:effectLst>
                  <a:outerShdw blurRad="38100" dist="38100" dir="2700000" algn="tl">
                    <a:srgbClr val="000000"/>
                  </a:outerShdw>
                </a:effectLst>
                <a:latin typeface="Tahoma" pitchFamily="34" charset="0"/>
              </a:rPr>
              <a:t>HIPÓTESIS DE TRABAJO O DE INVESTIGACIÓN</a:t>
            </a:r>
            <a:endParaRPr lang="es-ES" sz="2800" b="1" dirty="0">
              <a:effectLst>
                <a:outerShdw blurRad="38100" dist="38100" dir="2700000" algn="tl">
                  <a:srgbClr val="000000"/>
                </a:outerShdw>
              </a:effectLst>
              <a:latin typeface="Tahoma" pitchFamily="34" charset="0"/>
            </a:endParaRPr>
          </a:p>
        </p:txBody>
      </p:sp>
      <p:pic>
        <p:nvPicPr>
          <p:cNvPr id="3" name="Imagen 2"/>
          <p:cNvPicPr>
            <a:picLocks noChangeAspect="1"/>
          </p:cNvPicPr>
          <p:nvPr/>
        </p:nvPicPr>
        <p:blipFill>
          <a:blip r:embed="rId2"/>
          <a:stretch>
            <a:fillRect/>
          </a:stretch>
        </p:blipFill>
        <p:spPr>
          <a:xfrm>
            <a:off x="186609" y="1116614"/>
            <a:ext cx="8723367" cy="4104456"/>
          </a:xfrm>
          <a:prstGeom prst="rect">
            <a:avLst/>
          </a:prstGeom>
        </p:spPr>
      </p:pic>
      <p:sp>
        <p:nvSpPr>
          <p:cNvPr id="7" name="Elipse 6"/>
          <p:cNvSpPr/>
          <p:nvPr/>
        </p:nvSpPr>
        <p:spPr>
          <a:xfrm>
            <a:off x="179512" y="2204864"/>
            <a:ext cx="888845" cy="728210"/>
          </a:xfrm>
          <a:prstGeom prst="ellipse">
            <a:avLst/>
          </a:prstGeom>
          <a:solidFill>
            <a:srgbClr val="FF99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b="1" dirty="0">
                <a:solidFill>
                  <a:srgbClr val="C00000"/>
                </a:solidFill>
                <a:latin typeface="Times New Roman" panose="02020603050405020304" pitchFamily="18" charset="0"/>
                <a:cs typeface="Times New Roman" panose="02020603050405020304" pitchFamily="18" charset="0"/>
              </a:rPr>
              <a:t>1</a:t>
            </a:r>
            <a:endParaRPr lang="es-PE" sz="3200" b="1" dirty="0">
              <a:solidFill>
                <a:srgbClr val="C00000"/>
              </a:solidFill>
              <a:latin typeface="Times New Roman" panose="02020603050405020304" pitchFamily="18" charset="0"/>
              <a:cs typeface="Times New Roman" panose="02020603050405020304" pitchFamily="18" charset="0"/>
            </a:endParaRPr>
          </a:p>
        </p:txBody>
      </p:sp>
      <p:sp>
        <p:nvSpPr>
          <p:cNvPr id="8" name="Elipse 7"/>
          <p:cNvSpPr/>
          <p:nvPr/>
        </p:nvSpPr>
        <p:spPr>
          <a:xfrm>
            <a:off x="179512" y="3284984"/>
            <a:ext cx="864096" cy="728210"/>
          </a:xfrm>
          <a:prstGeom prst="ellipse">
            <a:avLst/>
          </a:prstGeom>
          <a:solidFill>
            <a:srgbClr val="FF99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a:solidFill>
                  <a:srgbClr val="C00000"/>
                </a:solidFill>
                <a:latin typeface="Times New Roman" panose="02020603050405020304" pitchFamily="18" charset="0"/>
                <a:cs typeface="Times New Roman" panose="02020603050405020304" pitchFamily="18" charset="0"/>
              </a:rPr>
              <a:t>2</a:t>
            </a:r>
            <a:endParaRPr lang="es-PE" sz="3600" b="1" dirty="0">
              <a:solidFill>
                <a:srgbClr val="C00000"/>
              </a:solidFill>
              <a:latin typeface="Times New Roman" panose="02020603050405020304" pitchFamily="18" charset="0"/>
              <a:cs typeface="Times New Roman" panose="02020603050405020304" pitchFamily="18" charset="0"/>
            </a:endParaRPr>
          </a:p>
        </p:txBody>
      </p:sp>
      <p:sp>
        <p:nvSpPr>
          <p:cNvPr id="9" name="Elipse 8"/>
          <p:cNvSpPr/>
          <p:nvPr/>
        </p:nvSpPr>
        <p:spPr>
          <a:xfrm>
            <a:off x="164704" y="4293096"/>
            <a:ext cx="864096" cy="728210"/>
          </a:xfrm>
          <a:prstGeom prst="ellipse">
            <a:avLst/>
          </a:prstGeom>
          <a:solidFill>
            <a:srgbClr val="FF99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a:solidFill>
                  <a:srgbClr val="FF0000"/>
                </a:solidFill>
                <a:latin typeface="Times New Roman" panose="02020603050405020304" pitchFamily="18" charset="0"/>
                <a:cs typeface="Times New Roman" panose="02020603050405020304" pitchFamily="18" charset="0"/>
              </a:rPr>
              <a:t>3</a:t>
            </a:r>
            <a:endParaRPr lang="es-PE" sz="3600" b="1" dirty="0">
              <a:solidFill>
                <a:srgbClr val="FF0000"/>
              </a:solidFill>
              <a:latin typeface="Times New Roman" panose="02020603050405020304" pitchFamily="18" charset="0"/>
              <a:cs typeface="Times New Roman" panose="02020603050405020304" pitchFamily="18" charset="0"/>
            </a:endParaRPr>
          </a:p>
        </p:txBody>
      </p:sp>
      <p:sp>
        <p:nvSpPr>
          <p:cNvPr id="11" name="Rectángulo redondeado 10"/>
          <p:cNvSpPr/>
          <p:nvPr/>
        </p:nvSpPr>
        <p:spPr>
          <a:xfrm>
            <a:off x="186609" y="5437387"/>
            <a:ext cx="8692333" cy="936104"/>
          </a:xfrm>
          <a:prstGeom prst="roundRect">
            <a:avLst/>
          </a:prstGeom>
          <a:solidFill>
            <a:srgbClr val="00206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El símbolo utilizado para representar a las Hipótesis es Hi </a:t>
            </a:r>
            <a:r>
              <a:rPr lang="es-ES" sz="2400" b="1" dirty="0" err="1">
                <a:latin typeface="Arial" panose="020B0604020202020204" pitchFamily="34" charset="0"/>
                <a:cs typeface="Arial" panose="020B0604020202020204" pitchFamily="34" charset="0"/>
              </a:rPr>
              <a:t>ó</a:t>
            </a:r>
            <a:r>
              <a:rPr lang="es-ES" sz="2400" b="1" dirty="0">
                <a:latin typeface="Arial" panose="020B0604020202020204" pitchFamily="34" charset="0"/>
                <a:cs typeface="Arial" panose="020B0604020202020204" pitchFamily="34" charset="0"/>
              </a:rPr>
              <a:t> H1, H2, H3,….</a:t>
            </a:r>
            <a:r>
              <a:rPr lang="es-ES" sz="2400" b="1" dirty="0" err="1">
                <a:latin typeface="Arial" panose="020B0604020202020204" pitchFamily="34" charset="0"/>
                <a:cs typeface="Arial" panose="020B0604020202020204" pitchFamily="34" charset="0"/>
              </a:rPr>
              <a:t>Hn</a:t>
            </a:r>
            <a:r>
              <a:rPr lang="es-ES" sz="2400" b="1" dirty="0">
                <a:latin typeface="Arial" panose="020B0604020202020204" pitchFamily="34" charset="0"/>
                <a:cs typeface="Arial" panose="020B0604020202020204" pitchFamily="34" charset="0"/>
              </a:rPr>
              <a:t> cuando las hipótesis son varios</a:t>
            </a:r>
            <a:endParaRPr lang="es-PE"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762693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16305" y="725269"/>
            <a:ext cx="8875295" cy="646331"/>
          </a:xfrm>
          <a:prstGeom prst="rect">
            <a:avLst/>
          </a:prstGeom>
          <a:solidFill>
            <a:schemeClr val="tx1"/>
          </a:solidFill>
          <a:ln>
            <a:solidFill>
              <a:srgbClr val="FFFF00"/>
            </a:solidFill>
          </a:ln>
        </p:spPr>
        <p:txBody>
          <a:bodyPr wrap="square" anchor="ctr">
            <a:spAutoFit/>
          </a:bodyPr>
          <a:lstStyle>
            <a:lvl1pPr>
              <a:spcBef>
                <a:spcPct val="20000"/>
              </a:spcBef>
              <a:buClr>
                <a:schemeClr val="hlink"/>
              </a:buClr>
              <a:buChar char="•"/>
              <a:defRPr sz="3200">
                <a:solidFill>
                  <a:schemeClr val="tx1"/>
                </a:solidFill>
                <a:latin typeface="Arial" panose="020B0604020202020204" pitchFamily="34" charset="0"/>
              </a:defRPr>
            </a:lvl1pPr>
            <a:lvl2pPr marL="742950" indent="-285750">
              <a:spcBef>
                <a:spcPct val="20000"/>
              </a:spcBef>
              <a:buClr>
                <a:schemeClr val="folHlink"/>
              </a:buClr>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s-ES" altLang="es-CL" sz="3600" b="1" dirty="0">
                <a:solidFill>
                  <a:srgbClr val="7030A0"/>
                </a:solidFill>
                <a:latin typeface="+mn-lt"/>
                <a:cs typeface="Arial" panose="020B0604020202020204" pitchFamily="34" charset="0"/>
              </a:rPr>
              <a:t>LA HIPÓTESIS ES UN  PUENTE</a:t>
            </a:r>
          </a:p>
        </p:txBody>
      </p:sp>
      <p:graphicFrame>
        <p:nvGraphicFramePr>
          <p:cNvPr id="4" name="4 Tabla"/>
          <p:cNvGraphicFramePr>
            <a:graphicFrameLocks noGrp="1"/>
          </p:cNvGraphicFramePr>
          <p:nvPr>
            <p:extLst>
              <p:ext uri="{D42A27DB-BD31-4B8C-83A1-F6EECF244321}">
                <p14:modId xmlns:p14="http://schemas.microsoft.com/office/powerpoint/2010/main" val="1263095035"/>
              </p:ext>
            </p:extLst>
          </p:nvPr>
        </p:nvGraphicFramePr>
        <p:xfrm>
          <a:off x="152400" y="3243262"/>
          <a:ext cx="8839200" cy="3462338"/>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0000"/>
                    </a:ext>
                  </a:extLst>
                </a:gridCol>
                <a:gridCol w="3225800">
                  <a:extLst>
                    <a:ext uri="{9D8B030D-6E8A-4147-A177-3AD203B41FA5}">
                      <a16:colId xmlns:a16="http://schemas.microsoft.com/office/drawing/2014/main" val="20001"/>
                    </a:ext>
                  </a:extLst>
                </a:gridCol>
                <a:gridCol w="2946400">
                  <a:extLst>
                    <a:ext uri="{9D8B030D-6E8A-4147-A177-3AD203B41FA5}">
                      <a16:colId xmlns:a16="http://schemas.microsoft.com/office/drawing/2014/main" val="20002"/>
                    </a:ext>
                  </a:extLst>
                </a:gridCol>
              </a:tblGrid>
              <a:tr h="1770514">
                <a:tc>
                  <a:txBody>
                    <a:bodyPr/>
                    <a:lstStyle/>
                    <a:p>
                      <a:pPr algn="ctr"/>
                      <a:endParaRPr lang="es-CL" sz="2400" dirty="0">
                        <a:latin typeface="+mn-lt"/>
                        <a:cs typeface="Arial" pitchFamily="34" charset="0"/>
                      </a:endParaRPr>
                    </a:p>
                    <a:p>
                      <a:pPr algn="ctr"/>
                      <a:r>
                        <a:rPr lang="es-CL" sz="2400" dirty="0">
                          <a:latin typeface="+mn-lt"/>
                          <a:cs typeface="Arial" pitchFamily="34" charset="0"/>
                        </a:rPr>
                        <a:t>HIPÓTESIS</a:t>
                      </a:r>
                    </a:p>
                  </a:txBody>
                  <a:tcPr marL="91439" marR="91439">
                    <a:solidFill>
                      <a:srgbClr val="6600FF"/>
                    </a:solidFill>
                  </a:tcPr>
                </a:tc>
                <a:tc>
                  <a:txBody>
                    <a:bodyPr/>
                    <a:lstStyle/>
                    <a:p>
                      <a:pPr algn="ctr"/>
                      <a:r>
                        <a:rPr lang="es-CL" sz="2400" dirty="0">
                          <a:latin typeface="+mn-lt"/>
                          <a:cs typeface="Arial" pitchFamily="34" charset="0"/>
                        </a:rPr>
                        <a:t>INVESTIGACIÓN (EJECUCIÓN DEL ESTUDIO)</a:t>
                      </a:r>
                    </a:p>
                  </a:txBody>
                  <a:tcPr marL="91439" marR="91439">
                    <a:solidFill>
                      <a:srgbClr val="6600FF"/>
                    </a:solidFill>
                  </a:tcPr>
                </a:tc>
                <a:tc>
                  <a:txBody>
                    <a:bodyPr/>
                    <a:lstStyle/>
                    <a:p>
                      <a:pPr algn="ctr"/>
                      <a:r>
                        <a:rPr lang="es-CL" sz="2400" dirty="0">
                          <a:latin typeface="+mn-lt"/>
                          <a:cs typeface="Arial" pitchFamily="34" charset="0"/>
                        </a:rPr>
                        <a:t>VERIFICACIÓN DE HIPÓTESIS</a:t>
                      </a:r>
                    </a:p>
                  </a:txBody>
                  <a:tcPr marL="91439" marR="91439">
                    <a:solidFill>
                      <a:srgbClr val="6600FF"/>
                    </a:solidFill>
                  </a:tcPr>
                </a:tc>
                <a:extLst>
                  <a:ext uri="{0D108BD9-81ED-4DB2-BD59-A6C34878D82A}">
                    <a16:rowId xmlns:a16="http://schemas.microsoft.com/office/drawing/2014/main" val="10000"/>
                  </a:ext>
                </a:extLst>
              </a:tr>
              <a:tr h="1691824">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CL" sz="2000" b="1" dirty="0">
                          <a:solidFill>
                            <a:srgbClr val="002060"/>
                          </a:solidFill>
                          <a:latin typeface="+mn-lt"/>
                          <a:cs typeface="Arial" pitchFamily="34" charset="0"/>
                        </a:rPr>
                        <a:t>Lo que se</a:t>
                      </a:r>
                      <a:r>
                        <a:rPr lang="es-CL" sz="2000" b="1" baseline="0" dirty="0">
                          <a:solidFill>
                            <a:srgbClr val="002060"/>
                          </a:solidFill>
                          <a:latin typeface="+mn-lt"/>
                          <a:cs typeface="Arial" pitchFamily="34" charset="0"/>
                        </a:rPr>
                        <a:t> sabe de lo que se quiere investigar y lo que se quiere probar.</a:t>
                      </a:r>
                      <a:endParaRPr lang="es-CL" sz="2000" b="1" dirty="0">
                        <a:solidFill>
                          <a:srgbClr val="002060"/>
                        </a:solidFill>
                        <a:latin typeface="+mn-lt"/>
                        <a:cs typeface="Arial" pitchFamily="34" charset="0"/>
                      </a:endParaRPr>
                    </a:p>
                  </a:txBody>
                  <a:tcPr marL="91439" marR="91439">
                    <a:solidFill>
                      <a:schemeClr val="bg2">
                        <a:lumMod val="20000"/>
                        <a:lumOff val="80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CL" sz="2000" b="1" dirty="0">
                          <a:solidFill>
                            <a:srgbClr val="002060"/>
                          </a:solidFill>
                          <a:latin typeface="+mn-lt"/>
                          <a:cs typeface="Arial" pitchFamily="34" charset="0"/>
                        </a:rPr>
                        <a:t>Proceso de indagación para someter a prueba la hipótesis.</a:t>
                      </a:r>
                    </a:p>
                  </a:txBody>
                  <a:tcPr marL="91439" marR="91439">
                    <a:solidFill>
                      <a:schemeClr val="bg2">
                        <a:lumMod val="20000"/>
                        <a:lumOff val="80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CL" sz="2000" b="1" dirty="0">
                          <a:solidFill>
                            <a:srgbClr val="002060"/>
                          </a:solidFill>
                          <a:latin typeface="+mn-lt"/>
                          <a:cs typeface="Arial" pitchFamily="34" charset="0"/>
                        </a:rPr>
                        <a:t>Demostración acerca de la veracidad o falsedad de la hipótesis.</a:t>
                      </a:r>
                    </a:p>
                  </a:txBody>
                  <a:tcPr marL="91439" marR="91439">
                    <a:solidFill>
                      <a:schemeClr val="bg2">
                        <a:lumMod val="20000"/>
                        <a:lumOff val="80000"/>
                      </a:schemeClr>
                    </a:solidFill>
                  </a:tcPr>
                </a:tc>
                <a:extLst>
                  <a:ext uri="{0D108BD9-81ED-4DB2-BD59-A6C34878D82A}">
                    <a16:rowId xmlns:a16="http://schemas.microsoft.com/office/drawing/2014/main" val="10001"/>
                  </a:ext>
                </a:extLst>
              </a:tr>
            </a:tbl>
          </a:graphicData>
        </a:graphic>
      </p:graphicFrame>
      <p:pic>
        <p:nvPicPr>
          <p:cNvPr id="5" name="Imagen 4"/>
          <p:cNvPicPr>
            <a:picLocks noChangeAspect="1"/>
          </p:cNvPicPr>
          <p:nvPr/>
        </p:nvPicPr>
        <p:blipFill>
          <a:blip r:embed="rId2"/>
          <a:stretch>
            <a:fillRect/>
          </a:stretch>
        </p:blipFill>
        <p:spPr>
          <a:xfrm>
            <a:off x="116305" y="1429335"/>
            <a:ext cx="8875295" cy="1771065"/>
          </a:xfrm>
          <a:prstGeom prst="rect">
            <a:avLst/>
          </a:prstGeom>
          <a:solidFill>
            <a:schemeClr val="tx1"/>
          </a:solidFill>
        </p:spPr>
      </p:pic>
      <p:sp>
        <p:nvSpPr>
          <p:cNvPr id="6" name="Rectángulo 5"/>
          <p:cNvSpPr/>
          <p:nvPr/>
        </p:nvSpPr>
        <p:spPr>
          <a:xfrm>
            <a:off x="116305" y="152400"/>
            <a:ext cx="8875295" cy="523220"/>
          </a:xfrm>
          <a:prstGeom prst="rect">
            <a:avLst/>
          </a:prstGeom>
          <a:solidFill>
            <a:srgbClr val="FFFFCC"/>
          </a:solidFill>
        </p:spPr>
        <p:txBody>
          <a:bodyPr wrap="square">
            <a:spAutoFit/>
          </a:bodyPr>
          <a:lstStyle/>
          <a:p>
            <a:pPr algn="ctr" eaLnBrk="1" hangingPunct="1"/>
            <a:r>
              <a:rPr lang="es-ES" altLang="es-CL" sz="2800" b="1" dirty="0">
                <a:solidFill>
                  <a:srgbClr val="FF0000"/>
                </a:solidFill>
                <a:latin typeface="+mn-lt"/>
                <a:cs typeface="Arial" panose="020B0604020202020204" pitchFamily="34" charset="0"/>
              </a:rPr>
              <a:t>REQUISITOS  PARA  ELABORAR  HIPÓTESIS</a:t>
            </a:r>
          </a:p>
        </p:txBody>
      </p:sp>
    </p:spTree>
    <p:extLst>
      <p:ext uri="{BB962C8B-B14F-4D97-AF65-F5344CB8AC3E}">
        <p14:creationId xmlns:p14="http://schemas.microsoft.com/office/powerpoint/2010/main" val="3499620983"/>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4"/>
          <p:cNvSpPr>
            <a:spLocks noChangeArrowheads="1"/>
          </p:cNvSpPr>
          <p:nvPr/>
        </p:nvSpPr>
        <p:spPr bwMode="auto">
          <a:xfrm>
            <a:off x="755575" y="695308"/>
            <a:ext cx="7776864" cy="646331"/>
          </a:xfrm>
          <a:prstGeom prst="rect">
            <a:avLst/>
          </a:prstGeom>
          <a:solidFill>
            <a:srgbClr val="65E988"/>
          </a:solidFill>
          <a:ln w="28575">
            <a:noFill/>
          </a:ln>
        </p:spPr>
        <p:txBody>
          <a:bodyPr wrap="square" anchor="ctr">
            <a:spAutoFit/>
          </a:bodyPr>
          <a:lstStyle>
            <a:lvl1pPr>
              <a:spcBef>
                <a:spcPct val="20000"/>
              </a:spcBef>
              <a:buClr>
                <a:schemeClr val="hlink"/>
              </a:buClr>
              <a:buChar char="•"/>
              <a:defRPr sz="3200">
                <a:solidFill>
                  <a:schemeClr val="tx1"/>
                </a:solidFill>
                <a:latin typeface="Arial" panose="020B0604020202020204" pitchFamily="34" charset="0"/>
              </a:defRPr>
            </a:lvl1pPr>
            <a:lvl2pPr marL="742950" indent="-285750">
              <a:spcBef>
                <a:spcPct val="20000"/>
              </a:spcBef>
              <a:buClr>
                <a:schemeClr val="folHlink"/>
              </a:buClr>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s-ES" altLang="es-CL" sz="3600" b="1" dirty="0">
                <a:solidFill>
                  <a:srgbClr val="FF0000"/>
                </a:solidFill>
                <a:cs typeface="Arial" panose="020B0604020202020204" pitchFamily="34" charset="0"/>
              </a:rPr>
              <a:t>EJEMPLO</a:t>
            </a:r>
            <a:endParaRPr lang="es-ES" altLang="es-CL" b="1" dirty="0">
              <a:solidFill>
                <a:srgbClr val="FF0000"/>
              </a:solidFill>
              <a:cs typeface="Arial" panose="020B0604020202020204" pitchFamily="34" charset="0"/>
            </a:endParaRPr>
          </a:p>
        </p:txBody>
      </p:sp>
      <p:sp>
        <p:nvSpPr>
          <p:cNvPr id="3" name="Rectángulo redondeado 2"/>
          <p:cNvSpPr/>
          <p:nvPr/>
        </p:nvSpPr>
        <p:spPr>
          <a:xfrm>
            <a:off x="708450" y="1844824"/>
            <a:ext cx="7776864" cy="2376264"/>
          </a:xfrm>
          <a:prstGeom prst="roundRect">
            <a:avLst/>
          </a:prstGeom>
          <a:solidFill>
            <a:srgbClr val="00206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dirty="0">
                <a:latin typeface="Arial" panose="020B0604020202020204" pitchFamily="34" charset="0"/>
                <a:cs typeface="Arial" panose="020B0604020202020204" pitchFamily="34" charset="0"/>
              </a:rPr>
              <a:t>El planteamiento es más sencillo y general de las hipótesis y se ajusta a las estructura</a:t>
            </a:r>
            <a:endParaRPr lang="es-PE" sz="3600" b="1" dirty="0">
              <a:latin typeface="Arial" panose="020B0604020202020204" pitchFamily="34" charset="0"/>
              <a:cs typeface="Arial" panose="020B0604020202020204" pitchFamily="34" charset="0"/>
            </a:endParaRPr>
          </a:p>
        </p:txBody>
      </p:sp>
      <p:sp>
        <p:nvSpPr>
          <p:cNvPr id="4" name="CuadroTexto 3"/>
          <p:cNvSpPr txBox="1"/>
          <p:nvPr/>
        </p:nvSpPr>
        <p:spPr>
          <a:xfrm>
            <a:off x="1441047" y="4581128"/>
            <a:ext cx="6405921" cy="1015663"/>
          </a:xfrm>
          <a:prstGeom prst="rect">
            <a:avLst/>
          </a:prstGeom>
          <a:noFill/>
          <a:ln w="28575">
            <a:solidFill>
              <a:srgbClr val="FFC000"/>
            </a:solidFill>
          </a:ln>
        </p:spPr>
        <p:txBody>
          <a:bodyPr wrap="none" rtlCol="0">
            <a:spAutoFit/>
          </a:bodyPr>
          <a:lstStyle/>
          <a:p>
            <a:r>
              <a:rPr lang="es-ES" sz="6000" b="1" dirty="0">
                <a:solidFill>
                  <a:srgbClr val="0000CC"/>
                </a:solidFill>
              </a:rPr>
              <a:t>Sí “A”, entonces “B”</a:t>
            </a:r>
            <a:endParaRPr lang="es-PE" sz="6000" b="1" dirty="0">
              <a:solidFill>
                <a:srgbClr val="0000CC"/>
              </a:solidFill>
            </a:endParaRPr>
          </a:p>
        </p:txBody>
      </p:sp>
    </p:spTree>
    <p:extLst>
      <p:ext uri="{BB962C8B-B14F-4D97-AF65-F5344CB8AC3E}">
        <p14:creationId xmlns:p14="http://schemas.microsoft.com/office/powerpoint/2010/main" val="2743360783"/>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24883" y="2204864"/>
            <a:ext cx="9144000" cy="4653136"/>
          </a:xfrm>
          <a:prstGeom prst="rect">
            <a:avLst/>
          </a:prstGeom>
          <a:solidFill>
            <a:schemeClr val="tx1"/>
          </a:solidFill>
          <a:ln>
            <a:solidFill>
              <a:srgbClr val="FF0000"/>
            </a:solidFill>
          </a:ln>
        </p:spPr>
      </p:pic>
      <p:sp>
        <p:nvSpPr>
          <p:cNvPr id="7" name="Rectángulo 6"/>
          <p:cNvSpPr/>
          <p:nvPr/>
        </p:nvSpPr>
        <p:spPr>
          <a:xfrm>
            <a:off x="36314" y="662732"/>
            <a:ext cx="9134968" cy="1569660"/>
          </a:xfrm>
          <a:prstGeom prst="rect">
            <a:avLst/>
          </a:prstGeom>
          <a:solidFill>
            <a:schemeClr val="tx1"/>
          </a:solidFill>
          <a:ln w="28575">
            <a:solidFill>
              <a:srgbClr val="FF0000"/>
            </a:solidFill>
          </a:ln>
        </p:spPr>
        <p:txBody>
          <a:bodyPr wrap="square">
            <a:spAutoFit/>
          </a:bodyPr>
          <a:lstStyle/>
          <a:p>
            <a:pPr algn="just"/>
            <a:r>
              <a:rPr lang="es-PE" sz="2400" b="1" dirty="0">
                <a:solidFill>
                  <a:srgbClr val="6600FF"/>
                </a:solidFill>
                <a:latin typeface="Arial" panose="020B0604020202020204" pitchFamily="34" charset="0"/>
                <a:cs typeface="Arial" panose="020B0604020202020204" pitchFamily="34" charset="0"/>
              </a:rPr>
              <a:t>“Si _____</a:t>
            </a:r>
            <a:r>
              <a:rPr lang="es-PE" sz="2400" b="1" i="1" dirty="0">
                <a:solidFill>
                  <a:srgbClr val="6600FF"/>
                </a:solidFill>
                <a:latin typeface="Arial" panose="020B0604020202020204" pitchFamily="34" charset="0"/>
                <a:cs typeface="Arial" panose="020B0604020202020204" pitchFamily="34" charset="0"/>
              </a:rPr>
              <a:t> [Hago esto]</a:t>
            </a:r>
            <a:r>
              <a:rPr lang="es-PE" sz="2400" b="1" dirty="0">
                <a:solidFill>
                  <a:srgbClr val="6600FF"/>
                </a:solidFill>
                <a:latin typeface="Arial" panose="020B0604020202020204" pitchFamily="34" charset="0"/>
                <a:cs typeface="Arial" panose="020B0604020202020204" pitchFamily="34" charset="0"/>
              </a:rPr>
              <a:t> _____, entonces _____</a:t>
            </a:r>
            <a:r>
              <a:rPr lang="es-PE" sz="2400" b="1" i="1" dirty="0">
                <a:solidFill>
                  <a:srgbClr val="6600FF"/>
                </a:solidFill>
                <a:latin typeface="Arial" panose="020B0604020202020204" pitchFamily="34" charset="0"/>
                <a:cs typeface="Arial" panose="020B0604020202020204" pitchFamily="34" charset="0"/>
              </a:rPr>
              <a:t> [esto]</a:t>
            </a:r>
            <a:r>
              <a:rPr lang="es-PE" sz="2400" b="1" dirty="0">
                <a:solidFill>
                  <a:srgbClr val="6600FF"/>
                </a:solidFill>
                <a:latin typeface="Arial" panose="020B0604020202020204" pitchFamily="34" charset="0"/>
                <a:cs typeface="Arial" panose="020B0604020202020204" pitchFamily="34" charset="0"/>
              </a:rPr>
              <a:t> _____ sucederá”. Indique su hipótesis y la predicción resultante que estará probando. Las predicciones deben ser fáciles de medir.</a:t>
            </a:r>
          </a:p>
        </p:txBody>
      </p:sp>
      <p:sp>
        <p:nvSpPr>
          <p:cNvPr id="8" name="Rectangle 4"/>
          <p:cNvSpPr>
            <a:spLocks noChangeArrowheads="1"/>
          </p:cNvSpPr>
          <p:nvPr/>
        </p:nvSpPr>
        <p:spPr bwMode="auto">
          <a:xfrm>
            <a:off x="24882" y="0"/>
            <a:ext cx="9144000" cy="584775"/>
          </a:xfrm>
          <a:prstGeom prst="rect">
            <a:avLst/>
          </a:prstGeom>
          <a:solidFill>
            <a:schemeClr val="tx1"/>
          </a:solidFill>
          <a:ln w="28575">
            <a:noFill/>
          </a:ln>
        </p:spPr>
        <p:txBody>
          <a:bodyPr wrap="square" anchor="ctr">
            <a:spAutoFit/>
          </a:bodyPr>
          <a:lstStyle>
            <a:lvl1pPr>
              <a:spcBef>
                <a:spcPct val="20000"/>
              </a:spcBef>
              <a:buClr>
                <a:schemeClr val="hlink"/>
              </a:buClr>
              <a:buChar char="•"/>
              <a:defRPr sz="3200">
                <a:solidFill>
                  <a:schemeClr val="tx1"/>
                </a:solidFill>
                <a:latin typeface="Arial" panose="020B0604020202020204" pitchFamily="34" charset="0"/>
              </a:defRPr>
            </a:lvl1pPr>
            <a:lvl2pPr marL="742950" indent="-285750">
              <a:spcBef>
                <a:spcPct val="20000"/>
              </a:spcBef>
              <a:buClr>
                <a:schemeClr val="folHlink"/>
              </a:buClr>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panose="020B06040202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panose="020B0604020202020204" pitchFamily="34" charset="0"/>
              </a:defRPr>
            </a:lvl9pPr>
          </a:lstStyle>
          <a:p>
            <a:pPr algn="ctr" eaLnBrk="1" hangingPunct="1">
              <a:spcBef>
                <a:spcPct val="0"/>
              </a:spcBef>
              <a:buClrTx/>
              <a:buFontTx/>
              <a:buNone/>
            </a:pPr>
            <a:r>
              <a:rPr lang="es-ES" altLang="es-CL" b="1" dirty="0">
                <a:solidFill>
                  <a:srgbClr val="FF0000"/>
                </a:solidFill>
                <a:cs typeface="Arial" panose="020B0604020202020204" pitchFamily="34" charset="0"/>
              </a:rPr>
              <a:t>Construcción de una Hipótesis</a:t>
            </a:r>
          </a:p>
        </p:txBody>
      </p:sp>
    </p:spTree>
    <p:extLst>
      <p:ext uri="{BB962C8B-B14F-4D97-AF65-F5344CB8AC3E}">
        <p14:creationId xmlns:p14="http://schemas.microsoft.com/office/powerpoint/2010/main" val="1792600877"/>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55575" y="548680"/>
            <a:ext cx="8929688" cy="576262"/>
          </a:xfrm>
          <a:prstGeom prst="rect">
            <a:avLst/>
          </a:prstGeom>
          <a:solidFill>
            <a:srgbClr val="0099FF"/>
          </a:solidFill>
          <a:ln w="9525">
            <a:noFill/>
            <a:miter lim="800000"/>
            <a:headEnd/>
            <a:tailEnd/>
          </a:ln>
        </p:spPr>
        <p:txBody>
          <a:bodyPr anchor="b"/>
          <a:lstStyle/>
          <a:p>
            <a:pPr algn="ctr" eaLnBrk="1" hangingPunct="1">
              <a:defRPr/>
            </a:pPr>
            <a:endParaRPr lang="es-ES" sz="4400" b="1" dirty="0">
              <a:effectLst>
                <a:outerShdw blurRad="38100" dist="38100" dir="2700000" algn="tl">
                  <a:srgbClr val="000000"/>
                </a:outerShdw>
              </a:effectLst>
              <a:latin typeface="Tahoma" pitchFamily="34" charset="0"/>
            </a:endParaRPr>
          </a:p>
          <a:p>
            <a:pPr eaLnBrk="1" hangingPunct="1">
              <a:defRPr/>
            </a:pPr>
            <a:endParaRPr lang="es-ES" sz="4800" dirty="0"/>
          </a:p>
          <a:p>
            <a:pPr eaLnBrk="1" hangingPunct="1">
              <a:defRPr/>
            </a:pPr>
            <a:endParaRPr lang="es-ES" sz="4800" dirty="0"/>
          </a:p>
          <a:p>
            <a:pPr algn="ctr" eaLnBrk="1" hangingPunct="1">
              <a:defRPr/>
            </a:pPr>
            <a:br>
              <a:rPr lang="es-ES_tradnl" altLang="es-ES" sz="4000" b="1" dirty="0"/>
            </a:br>
            <a:r>
              <a:rPr lang="es-ES_tradnl" altLang="es-ES" sz="4000" b="1" dirty="0">
                <a:effectLst>
                  <a:outerShdw blurRad="38100" dist="38100" dir="2700000" algn="tl">
                    <a:srgbClr val="000000"/>
                  </a:outerShdw>
                </a:effectLst>
                <a:latin typeface="Tahoma" pitchFamily="34" charset="0"/>
              </a:rPr>
              <a:t>HIPÓTESIS</a:t>
            </a:r>
            <a:endParaRPr lang="es-ES" sz="4000" b="1" dirty="0">
              <a:effectLst>
                <a:outerShdw blurRad="38100" dist="38100" dir="2700000" algn="tl">
                  <a:srgbClr val="000000"/>
                </a:outerShdw>
              </a:effectLst>
              <a:latin typeface="Tahoma" pitchFamily="34" charset="0"/>
            </a:endParaRPr>
          </a:p>
        </p:txBody>
      </p:sp>
      <p:sp>
        <p:nvSpPr>
          <p:cNvPr id="4" name="Rectangle 3"/>
          <p:cNvSpPr txBox="1">
            <a:spLocks noChangeArrowheads="1"/>
          </p:cNvSpPr>
          <p:nvPr/>
        </p:nvSpPr>
        <p:spPr bwMode="auto">
          <a:xfrm>
            <a:off x="300038" y="1412776"/>
            <a:ext cx="8640762" cy="4896544"/>
          </a:xfrm>
          <a:prstGeom prst="rect">
            <a:avLst/>
          </a:prstGeom>
          <a:solidFill>
            <a:schemeClr val="tx1"/>
          </a:solidFill>
          <a:ln w="57150">
            <a:solidFill>
              <a:srgbClr val="FF6600"/>
            </a:solidFill>
            <a:miter lim="800000"/>
            <a:headEnd/>
            <a:tailEnd/>
          </a:ln>
        </p:spPr>
        <p:txBody>
          <a:bodyPr/>
          <a:lstStyle>
            <a:lvl1pPr marL="457200" indent="-457200">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buClr>
                <a:srgbClr val="FF0000"/>
              </a:buClr>
              <a:buFont typeface="Wingdings" panose="05000000000000000000" pitchFamily="2" charset="2"/>
              <a:buChar char="q"/>
            </a:pPr>
            <a:r>
              <a:rPr lang="es-ES" altLang="es-PE" sz="2800" b="1" dirty="0">
                <a:solidFill>
                  <a:srgbClr val="0000FF"/>
                </a:solidFill>
              </a:rPr>
              <a:t>La Hipótesis original, en el sentido de la palabra es </a:t>
            </a:r>
            <a:r>
              <a:rPr lang="es-ES" altLang="es-PE" sz="2800" b="1" i="1" dirty="0">
                <a:solidFill>
                  <a:srgbClr val="FF6600"/>
                </a:solidFill>
              </a:rPr>
              <a:t>SUPUESTO</a:t>
            </a:r>
            <a:r>
              <a:rPr lang="es-ES" altLang="es-PE" sz="2800" b="1" i="1" dirty="0">
                <a:solidFill>
                  <a:srgbClr val="0000FF"/>
                </a:solidFill>
              </a:rPr>
              <a:t>, </a:t>
            </a:r>
            <a:r>
              <a:rPr lang="es-ES" altLang="es-PE" sz="2800" b="1" i="1" dirty="0">
                <a:solidFill>
                  <a:srgbClr val="FF6600"/>
                </a:solidFill>
              </a:rPr>
              <a:t>PREMISA</a:t>
            </a:r>
            <a:r>
              <a:rPr lang="es-ES" altLang="es-PE" sz="2800" b="1" i="1" dirty="0">
                <a:solidFill>
                  <a:srgbClr val="0000FF"/>
                </a:solidFill>
              </a:rPr>
              <a:t> o </a:t>
            </a:r>
            <a:r>
              <a:rPr lang="es-ES" altLang="es-PE" sz="2800" b="1" i="1" dirty="0">
                <a:solidFill>
                  <a:srgbClr val="FF6600"/>
                </a:solidFill>
              </a:rPr>
              <a:t>PUNTO DE PARTIDA, CONJETURA, TENTATIVA, ANTICIPACIÓN, </a:t>
            </a:r>
            <a:r>
              <a:rPr lang="es-ES" altLang="es-PE" sz="2800" b="1" dirty="0">
                <a:solidFill>
                  <a:srgbClr val="0000FF"/>
                </a:solidFill>
              </a:rPr>
              <a:t>de una argumentación.</a:t>
            </a:r>
          </a:p>
          <a:p>
            <a:pPr algn="just">
              <a:buClr>
                <a:srgbClr val="FF0000"/>
              </a:buClr>
              <a:buFont typeface="Wingdings" panose="05000000000000000000" pitchFamily="2" charset="2"/>
              <a:buChar char="q"/>
            </a:pPr>
            <a:r>
              <a:rPr lang="es-ES" altLang="es-PE" sz="2800" b="1" dirty="0">
                <a:solidFill>
                  <a:srgbClr val="0000FF"/>
                </a:solidFill>
              </a:rPr>
              <a:t>La hipótesis de investigación científica, son proposiciones tentativas acerca de las relaciones entre dos o más variables y se apoyan en conocimientos organizados y sistematizados.</a:t>
            </a:r>
          </a:p>
          <a:p>
            <a:pPr algn="just">
              <a:buClr>
                <a:srgbClr val="FF0000"/>
              </a:buClr>
              <a:buFont typeface="Wingdings" panose="05000000000000000000" pitchFamily="2" charset="2"/>
              <a:buChar char="q"/>
            </a:pPr>
            <a:r>
              <a:rPr lang="es-ES" altLang="es-PE" sz="2800" b="1" dirty="0">
                <a:solidFill>
                  <a:srgbClr val="0000FF"/>
                </a:solidFill>
              </a:rPr>
              <a:t>Son proposiciones sujetas a comprobación empírica, a verificación en la realidad.</a:t>
            </a:r>
          </a:p>
        </p:txBody>
      </p:sp>
    </p:spTree>
    <p:extLst>
      <p:ext uri="{BB962C8B-B14F-4D97-AF65-F5344CB8AC3E}">
        <p14:creationId xmlns:p14="http://schemas.microsoft.com/office/powerpoint/2010/main" val="2219678559"/>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
          <p:cNvSpPr>
            <a:spLocks noChangeArrowheads="1"/>
          </p:cNvSpPr>
          <p:nvPr/>
        </p:nvSpPr>
        <p:spPr bwMode="auto">
          <a:xfrm>
            <a:off x="179512" y="57373"/>
            <a:ext cx="8811854" cy="504054"/>
          </a:xfrm>
          <a:prstGeom prst="rect">
            <a:avLst/>
          </a:prstGeom>
          <a:solidFill>
            <a:srgbClr val="0099FF"/>
          </a:solidFill>
          <a:ln w="9525">
            <a:noFill/>
            <a:miter lim="800000"/>
            <a:headEnd/>
            <a:tailEnd/>
          </a:ln>
        </p:spPr>
        <p:txBody>
          <a:bodyPr anchor="b"/>
          <a:lstStyle/>
          <a:p>
            <a:pPr algn="ctr" eaLnBrk="1" hangingPunct="1">
              <a:defRPr/>
            </a:pPr>
            <a:endParaRPr lang="es-ES" sz="3600" b="1" dirty="0">
              <a:effectLst>
                <a:outerShdw blurRad="38100" dist="38100" dir="2700000" algn="tl">
                  <a:srgbClr val="000000"/>
                </a:outerShdw>
              </a:effectLst>
              <a:latin typeface="Tahoma" pitchFamily="34" charset="0"/>
            </a:endParaRPr>
          </a:p>
          <a:p>
            <a:pPr eaLnBrk="1" hangingPunct="1">
              <a:defRPr/>
            </a:pPr>
            <a:endParaRPr lang="es-ES" sz="4000" dirty="0"/>
          </a:p>
          <a:p>
            <a:pPr eaLnBrk="1" hangingPunct="1">
              <a:defRPr/>
            </a:pPr>
            <a:endParaRPr lang="es-ES" sz="4000" dirty="0"/>
          </a:p>
          <a:p>
            <a:pPr algn="ctr" eaLnBrk="1" hangingPunct="1">
              <a:defRPr/>
            </a:pPr>
            <a:br>
              <a:rPr lang="es-ES_tradnl" altLang="es-ES" sz="3200" b="1" dirty="0"/>
            </a:br>
            <a:r>
              <a:rPr lang="es-ES_tradnl" altLang="es-ES" sz="3200" b="1" dirty="0">
                <a:effectLst>
                  <a:outerShdw blurRad="38100" dist="38100" dir="2700000" algn="tl">
                    <a:srgbClr val="000000"/>
                  </a:outerShdw>
                </a:effectLst>
                <a:latin typeface="Tahoma" pitchFamily="34" charset="0"/>
              </a:rPr>
              <a:t>Identificar las variables</a:t>
            </a:r>
            <a:endParaRPr lang="es-ES" sz="3200" b="1" dirty="0">
              <a:effectLst>
                <a:outerShdw blurRad="38100" dist="38100" dir="2700000" algn="tl">
                  <a:srgbClr val="000000"/>
                </a:outerShdw>
              </a:effectLst>
              <a:latin typeface="Tahoma" pitchFamily="34" charset="0"/>
            </a:endParaRPr>
          </a:p>
        </p:txBody>
      </p:sp>
      <p:pic>
        <p:nvPicPr>
          <p:cNvPr id="12" name="Imagen 11"/>
          <p:cNvPicPr>
            <a:picLocks noChangeAspect="1"/>
          </p:cNvPicPr>
          <p:nvPr/>
        </p:nvPicPr>
        <p:blipFill>
          <a:blip r:embed="rId2"/>
          <a:stretch>
            <a:fillRect/>
          </a:stretch>
        </p:blipFill>
        <p:spPr>
          <a:xfrm>
            <a:off x="184076" y="692696"/>
            <a:ext cx="8807290" cy="5976664"/>
          </a:xfrm>
          <a:prstGeom prst="rect">
            <a:avLst/>
          </a:prstGeom>
        </p:spPr>
      </p:pic>
    </p:spTree>
    <p:extLst>
      <p:ext uri="{BB962C8B-B14F-4D97-AF65-F5344CB8AC3E}">
        <p14:creationId xmlns:p14="http://schemas.microsoft.com/office/powerpoint/2010/main" val="3505068574"/>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79512" y="260648"/>
            <a:ext cx="8784976" cy="6192688"/>
          </a:xfrm>
          <a:prstGeom prst="rect">
            <a:avLst/>
          </a:prstGeom>
          <a:solidFill>
            <a:schemeClr val="tx1"/>
          </a:solidFill>
        </p:spPr>
      </p:pic>
    </p:spTree>
    <p:extLst>
      <p:ext uri="{BB962C8B-B14F-4D97-AF65-F5344CB8AC3E}">
        <p14:creationId xmlns:p14="http://schemas.microsoft.com/office/powerpoint/2010/main" val="4246247062"/>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476672"/>
            <a:ext cx="9144000" cy="5616624"/>
          </a:xfrm>
          <a:prstGeom prst="rect">
            <a:avLst/>
          </a:prstGeom>
          <a:solidFill>
            <a:schemeClr val="tx1"/>
          </a:solidFill>
        </p:spPr>
      </p:pic>
    </p:spTree>
    <p:extLst>
      <p:ext uri="{BB962C8B-B14F-4D97-AF65-F5344CB8AC3E}">
        <p14:creationId xmlns:p14="http://schemas.microsoft.com/office/powerpoint/2010/main" val="1276034252"/>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55575" y="116632"/>
            <a:ext cx="8929688" cy="432519"/>
          </a:xfrm>
          <a:prstGeom prst="rect">
            <a:avLst/>
          </a:prstGeom>
          <a:solidFill>
            <a:srgbClr val="0099FF"/>
          </a:solidFill>
          <a:ln w="9525">
            <a:noFill/>
            <a:miter lim="800000"/>
            <a:headEnd/>
            <a:tailEnd/>
          </a:ln>
        </p:spPr>
        <p:txBody>
          <a:bodyPr anchor="b"/>
          <a:lstStyle/>
          <a:p>
            <a:pPr algn="ctr" eaLnBrk="1" hangingPunct="1">
              <a:defRPr/>
            </a:pPr>
            <a:endParaRPr lang="es-ES" sz="2800" b="1" dirty="0">
              <a:effectLst>
                <a:outerShdw blurRad="38100" dist="38100" dir="2700000" algn="tl">
                  <a:srgbClr val="000000"/>
                </a:outerShdw>
              </a:effectLst>
              <a:latin typeface="Tahoma" pitchFamily="34" charset="0"/>
            </a:endParaRPr>
          </a:p>
          <a:p>
            <a:pPr eaLnBrk="1" hangingPunct="1">
              <a:defRPr/>
            </a:pPr>
            <a:endParaRPr lang="es-ES" sz="3200" dirty="0"/>
          </a:p>
          <a:p>
            <a:pPr eaLnBrk="1" hangingPunct="1">
              <a:defRPr/>
            </a:pPr>
            <a:endParaRPr lang="es-ES" sz="3200" dirty="0"/>
          </a:p>
          <a:p>
            <a:pPr algn="ctr" eaLnBrk="1" hangingPunct="1">
              <a:defRPr/>
            </a:pPr>
            <a:br>
              <a:rPr lang="es-ES_tradnl" altLang="es-ES" sz="2400" b="1" dirty="0"/>
            </a:br>
            <a:r>
              <a:rPr lang="es-ES_tradnl" altLang="es-ES" sz="2400" b="1" dirty="0">
                <a:effectLst>
                  <a:outerShdw blurRad="38100" dist="38100" dir="2700000" algn="tl">
                    <a:srgbClr val="000000"/>
                  </a:outerShdw>
                </a:effectLst>
                <a:latin typeface="Tahoma" pitchFamily="34" charset="0"/>
              </a:rPr>
              <a:t>REQUISITOS DE UNA HIPÓTESIS DE INVESTIGACIÓN</a:t>
            </a:r>
            <a:endParaRPr lang="es-ES" sz="2400" b="1" dirty="0">
              <a:effectLst>
                <a:outerShdw blurRad="38100" dist="38100" dir="2700000" algn="tl">
                  <a:srgbClr val="000000"/>
                </a:outerShdw>
              </a:effectLst>
              <a:latin typeface="Tahoma"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9151"/>
            <a:ext cx="9144000" cy="6308849"/>
          </a:xfrm>
          <a:prstGeom prst="rect">
            <a:avLst/>
          </a:prstGeom>
          <a:solidFill>
            <a:schemeClr val="tx1"/>
          </a:solidFill>
          <a:ln>
            <a:noFill/>
          </a:ln>
          <a:effectLst/>
        </p:spPr>
      </p:pic>
    </p:spTree>
    <p:extLst>
      <p:ext uri="{BB962C8B-B14F-4D97-AF65-F5344CB8AC3E}">
        <p14:creationId xmlns:p14="http://schemas.microsoft.com/office/powerpoint/2010/main" val="2436713120"/>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115888"/>
            <a:ext cx="9037637"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3817171"/>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55575" y="188913"/>
            <a:ext cx="8929688" cy="576262"/>
          </a:xfrm>
          <a:prstGeom prst="rect">
            <a:avLst/>
          </a:prstGeom>
          <a:solidFill>
            <a:srgbClr val="0099FF"/>
          </a:solidFill>
          <a:ln w="9525">
            <a:noFill/>
            <a:miter lim="800000"/>
            <a:headEnd/>
            <a:tailEnd/>
          </a:ln>
        </p:spPr>
        <p:txBody>
          <a:bodyPr anchor="b"/>
          <a:lstStyle/>
          <a:p>
            <a:pPr algn="ctr" eaLnBrk="1" hangingPunct="1">
              <a:defRPr/>
            </a:pPr>
            <a:endParaRPr lang="es-ES" sz="3200" b="1" dirty="0">
              <a:effectLst>
                <a:outerShdw blurRad="38100" dist="38100" dir="2700000" algn="tl">
                  <a:srgbClr val="000000"/>
                </a:outerShdw>
              </a:effectLst>
              <a:latin typeface="Tahoma" pitchFamily="34" charset="0"/>
            </a:endParaRPr>
          </a:p>
          <a:p>
            <a:pPr eaLnBrk="1" hangingPunct="1">
              <a:defRPr/>
            </a:pPr>
            <a:endParaRPr lang="es-ES" sz="3600" dirty="0"/>
          </a:p>
          <a:p>
            <a:pPr eaLnBrk="1" hangingPunct="1">
              <a:defRPr/>
            </a:pPr>
            <a:endParaRPr lang="es-ES" sz="3600" dirty="0"/>
          </a:p>
          <a:p>
            <a:pPr algn="ctr" eaLnBrk="1" hangingPunct="1">
              <a:defRPr/>
            </a:pPr>
            <a:br>
              <a:rPr lang="es-ES_tradnl" altLang="es-ES" sz="2800" b="1" dirty="0"/>
            </a:br>
            <a:r>
              <a:rPr lang="es-ES_tradnl" altLang="es-ES" sz="2800" b="1" dirty="0">
                <a:effectLst>
                  <a:outerShdw blurRad="38100" dist="38100" dir="2700000" algn="tl">
                    <a:srgbClr val="000000"/>
                  </a:outerShdw>
                </a:effectLst>
                <a:latin typeface="Tahoma" pitchFamily="34" charset="0"/>
              </a:rPr>
              <a:t>FORMULACIÓN DE HIPÓTESIS CIENTÍFICA</a:t>
            </a:r>
            <a:endParaRPr lang="es-ES" sz="2800" b="1" dirty="0">
              <a:effectLst>
                <a:outerShdw blurRad="38100" dist="38100" dir="2700000" algn="tl">
                  <a:srgbClr val="000000"/>
                </a:outerShdw>
              </a:effectLst>
              <a:latin typeface="Tahoma" pitchFamily="34" charset="0"/>
            </a:endParaRPr>
          </a:p>
        </p:txBody>
      </p:sp>
      <p:sp>
        <p:nvSpPr>
          <p:cNvPr id="4" name="Rectangle 3"/>
          <p:cNvSpPr txBox="1">
            <a:spLocks noChangeArrowheads="1"/>
          </p:cNvSpPr>
          <p:nvPr/>
        </p:nvSpPr>
        <p:spPr bwMode="auto">
          <a:xfrm>
            <a:off x="252413" y="908621"/>
            <a:ext cx="8783637" cy="5688731"/>
          </a:xfrm>
          <a:prstGeom prst="rect">
            <a:avLst/>
          </a:prstGeom>
          <a:solidFill>
            <a:schemeClr val="tx1"/>
          </a:solidFill>
          <a:ln w="57150">
            <a:solidFill>
              <a:srgbClr val="FF6600"/>
            </a:solidFill>
            <a:miter lim="800000"/>
            <a:headEnd/>
            <a:tailEnd/>
          </a:ln>
        </p:spPr>
        <p:txBody>
          <a:bodyPr/>
          <a:lstStyle>
            <a:lvl1pPr marL="457200" indent="-457200"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0"/>
              </a:spcBef>
              <a:spcAft>
                <a:spcPct val="0"/>
              </a:spcAft>
              <a:defRPr>
                <a:solidFill>
                  <a:schemeClr val="tx1"/>
                </a:solidFill>
                <a:latin typeface="Arial Narrow" pitchFamily="34" charset="0"/>
              </a:defRPr>
            </a:lvl6pPr>
            <a:lvl7pPr marL="2971800" indent="-228600" eaLnBrk="0" fontAlgn="base" hangingPunct="0">
              <a:spcBef>
                <a:spcPct val="0"/>
              </a:spcBef>
              <a:spcAft>
                <a:spcPct val="0"/>
              </a:spcAft>
              <a:defRPr>
                <a:solidFill>
                  <a:schemeClr val="tx1"/>
                </a:solidFill>
                <a:latin typeface="Arial Narrow" pitchFamily="34" charset="0"/>
              </a:defRPr>
            </a:lvl7pPr>
            <a:lvl8pPr marL="3429000" indent="-228600" eaLnBrk="0" fontAlgn="base" hangingPunct="0">
              <a:spcBef>
                <a:spcPct val="0"/>
              </a:spcBef>
              <a:spcAft>
                <a:spcPct val="0"/>
              </a:spcAft>
              <a:defRPr>
                <a:solidFill>
                  <a:schemeClr val="tx1"/>
                </a:solidFill>
                <a:latin typeface="Arial Narrow" pitchFamily="34" charset="0"/>
              </a:defRPr>
            </a:lvl8pPr>
            <a:lvl9pPr marL="3886200" indent="-228600" eaLnBrk="0" fontAlgn="base" hangingPunct="0">
              <a:spcBef>
                <a:spcPct val="0"/>
              </a:spcBef>
              <a:spcAft>
                <a:spcPct val="0"/>
              </a:spcAft>
              <a:defRPr>
                <a:solidFill>
                  <a:schemeClr val="tx1"/>
                </a:solidFill>
                <a:latin typeface="Arial Narrow" pitchFamily="34" charset="0"/>
              </a:defRPr>
            </a:lvl9pPr>
          </a:lstStyle>
          <a:p>
            <a:pPr marL="14288" indent="-14288" algn="just">
              <a:defRPr/>
            </a:pPr>
            <a:r>
              <a:rPr lang="es-ES" sz="3200" b="1" dirty="0">
                <a:solidFill>
                  <a:srgbClr val="0000FF"/>
                </a:solidFill>
              </a:rPr>
              <a:t>En la ciencia, se imponen tres requisitos principales a la formulación de la hipótesis:</a:t>
            </a:r>
          </a:p>
          <a:p>
            <a:pPr marL="514350" indent="-514350" algn="just">
              <a:buClr>
                <a:srgbClr val="FF0000"/>
              </a:buClr>
              <a:buFont typeface="+mj-lt"/>
              <a:buAutoNum type="arabicParenR"/>
              <a:defRPr/>
            </a:pPr>
            <a:r>
              <a:rPr lang="es-ES" sz="3000" b="1" dirty="0">
                <a:solidFill>
                  <a:srgbClr val="0000FF"/>
                </a:solidFill>
              </a:rPr>
              <a:t>La hipótesis tiene que ser </a:t>
            </a:r>
            <a:r>
              <a:rPr lang="es-ES" sz="3000" b="1" i="1" dirty="0">
                <a:solidFill>
                  <a:srgbClr val="FF0000"/>
                </a:solidFill>
              </a:rPr>
              <a:t>BIEN-FORMADA</a:t>
            </a:r>
            <a:r>
              <a:rPr lang="es-ES" sz="3000" b="1" dirty="0">
                <a:solidFill>
                  <a:srgbClr val="0000FF"/>
                </a:solidFill>
              </a:rPr>
              <a:t> (formalmente correcta) y significativa (no vacía semánticamente).</a:t>
            </a:r>
          </a:p>
          <a:p>
            <a:pPr marL="514350" indent="-514350" algn="just">
              <a:buClr>
                <a:srgbClr val="FF0000"/>
              </a:buClr>
              <a:buFont typeface="+mj-lt"/>
              <a:buAutoNum type="arabicParenR"/>
              <a:defRPr/>
            </a:pPr>
            <a:r>
              <a:rPr lang="es-ES" sz="3000" b="1" dirty="0">
                <a:solidFill>
                  <a:srgbClr val="0000FF"/>
                </a:solidFill>
              </a:rPr>
              <a:t>La hipótesis tiene que estar </a:t>
            </a:r>
            <a:r>
              <a:rPr lang="es-ES" sz="3000" b="1" i="1" dirty="0">
                <a:solidFill>
                  <a:srgbClr val="FF0000"/>
                </a:solidFill>
              </a:rPr>
              <a:t>FUNDADA</a:t>
            </a:r>
            <a:r>
              <a:rPr lang="es-ES" sz="3000" b="1" dirty="0">
                <a:solidFill>
                  <a:srgbClr val="0000FF"/>
                </a:solidFill>
              </a:rPr>
              <a:t> en alguna medida en conocimiento previo.</a:t>
            </a:r>
          </a:p>
          <a:p>
            <a:pPr marL="514350" indent="-514350" algn="just">
              <a:buClr>
                <a:srgbClr val="FF0000"/>
              </a:buClr>
              <a:buFont typeface="+mj-lt"/>
              <a:buAutoNum type="arabicParenR"/>
              <a:defRPr/>
            </a:pPr>
            <a:r>
              <a:rPr lang="es-ES" sz="3000" b="1" dirty="0">
                <a:solidFill>
                  <a:srgbClr val="0000FF"/>
                </a:solidFill>
              </a:rPr>
              <a:t>La hipótesis tiene que ser empíricamente </a:t>
            </a:r>
            <a:r>
              <a:rPr lang="es-ES" sz="3000" b="1" i="1" dirty="0">
                <a:solidFill>
                  <a:srgbClr val="FF0000"/>
                </a:solidFill>
              </a:rPr>
              <a:t>CONTRASTABLE</a:t>
            </a:r>
            <a:r>
              <a:rPr lang="es-ES" sz="3000" b="1" dirty="0">
                <a:solidFill>
                  <a:srgbClr val="0000FF"/>
                </a:solidFill>
              </a:rPr>
              <a:t> mediante los procedimientos objetivos de la ciencia, mediante su comparación con los datos empíricos controlados a su vez por técnicas y teorías científicas (Bunge, 1972).</a:t>
            </a:r>
            <a:endParaRPr lang="es-ES" sz="3000" b="1" dirty="0">
              <a:solidFill>
                <a:srgbClr val="0000FF"/>
              </a:solidFill>
              <a:latin typeface="Tahoma" pitchFamily="34" charset="0"/>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55575" y="188913"/>
            <a:ext cx="8929688" cy="576262"/>
          </a:xfrm>
          <a:prstGeom prst="rect">
            <a:avLst/>
          </a:prstGeom>
          <a:solidFill>
            <a:srgbClr val="0099FF"/>
          </a:solidFill>
          <a:ln w="9525">
            <a:noFill/>
            <a:miter lim="800000"/>
            <a:headEnd/>
            <a:tailEnd/>
          </a:ln>
        </p:spPr>
        <p:txBody>
          <a:bodyPr anchor="b"/>
          <a:lstStyle/>
          <a:p>
            <a:pPr algn="ctr" eaLnBrk="1" hangingPunct="1">
              <a:defRPr/>
            </a:pPr>
            <a:endParaRPr lang="es-ES" sz="3200" b="1" dirty="0">
              <a:effectLst>
                <a:outerShdw blurRad="38100" dist="38100" dir="2700000" algn="tl">
                  <a:srgbClr val="000000"/>
                </a:outerShdw>
              </a:effectLst>
              <a:latin typeface="Tahoma" pitchFamily="34" charset="0"/>
            </a:endParaRPr>
          </a:p>
          <a:p>
            <a:pPr eaLnBrk="1" hangingPunct="1">
              <a:defRPr/>
            </a:pPr>
            <a:endParaRPr lang="es-ES" sz="3600" dirty="0"/>
          </a:p>
          <a:p>
            <a:pPr eaLnBrk="1" hangingPunct="1">
              <a:defRPr/>
            </a:pPr>
            <a:endParaRPr lang="es-ES" sz="3600" dirty="0"/>
          </a:p>
          <a:p>
            <a:pPr algn="ctr" eaLnBrk="1" hangingPunct="1">
              <a:defRPr/>
            </a:pPr>
            <a:br>
              <a:rPr lang="es-ES_tradnl" altLang="es-ES" sz="2800" b="1" dirty="0"/>
            </a:br>
            <a:r>
              <a:rPr lang="es-ES_tradnl" altLang="es-ES" sz="2800" b="1" dirty="0">
                <a:effectLst>
                  <a:outerShdw blurRad="38100" dist="38100" dir="2700000" algn="tl">
                    <a:srgbClr val="000000"/>
                  </a:outerShdw>
                </a:effectLst>
                <a:latin typeface="Tahoma" pitchFamily="34" charset="0"/>
              </a:rPr>
              <a:t>TIPOS DE HIPÓTESIS</a:t>
            </a:r>
            <a:endParaRPr lang="es-ES" sz="2800" b="1" dirty="0">
              <a:effectLst>
                <a:outerShdw blurRad="38100" dist="38100" dir="2700000" algn="tl">
                  <a:srgbClr val="000000"/>
                </a:outerShdw>
              </a:effectLst>
              <a:latin typeface="Tahoma" pitchFamily="34" charset="0"/>
            </a:endParaRPr>
          </a:p>
        </p:txBody>
      </p:sp>
      <p:sp>
        <p:nvSpPr>
          <p:cNvPr id="4" name="Rectangle 3"/>
          <p:cNvSpPr txBox="1">
            <a:spLocks noChangeArrowheads="1"/>
          </p:cNvSpPr>
          <p:nvPr/>
        </p:nvSpPr>
        <p:spPr bwMode="auto">
          <a:xfrm>
            <a:off x="252413" y="836613"/>
            <a:ext cx="8783637" cy="5616575"/>
          </a:xfrm>
          <a:prstGeom prst="rect">
            <a:avLst/>
          </a:prstGeom>
          <a:solidFill>
            <a:schemeClr val="tx1"/>
          </a:solidFill>
          <a:ln w="57150">
            <a:solidFill>
              <a:srgbClr val="FF6600"/>
            </a:solidFill>
            <a:miter lim="800000"/>
            <a:headEnd/>
            <a:tailEnd/>
          </a:ln>
        </p:spPr>
        <p:txBody>
          <a:bodyPr/>
          <a:lstStyle>
            <a:lvl1pPr marL="457200" indent="-457200"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0"/>
              </a:spcBef>
              <a:spcAft>
                <a:spcPct val="0"/>
              </a:spcAft>
              <a:defRPr>
                <a:solidFill>
                  <a:schemeClr val="tx1"/>
                </a:solidFill>
                <a:latin typeface="Arial Narrow" pitchFamily="34" charset="0"/>
              </a:defRPr>
            </a:lvl6pPr>
            <a:lvl7pPr marL="2971800" indent="-228600" eaLnBrk="0" fontAlgn="base" hangingPunct="0">
              <a:spcBef>
                <a:spcPct val="0"/>
              </a:spcBef>
              <a:spcAft>
                <a:spcPct val="0"/>
              </a:spcAft>
              <a:defRPr>
                <a:solidFill>
                  <a:schemeClr val="tx1"/>
                </a:solidFill>
                <a:latin typeface="Arial Narrow" pitchFamily="34" charset="0"/>
              </a:defRPr>
            </a:lvl7pPr>
            <a:lvl8pPr marL="3429000" indent="-228600" eaLnBrk="0" fontAlgn="base" hangingPunct="0">
              <a:spcBef>
                <a:spcPct val="0"/>
              </a:spcBef>
              <a:spcAft>
                <a:spcPct val="0"/>
              </a:spcAft>
              <a:defRPr>
                <a:solidFill>
                  <a:schemeClr val="tx1"/>
                </a:solidFill>
                <a:latin typeface="Arial Narrow" pitchFamily="34" charset="0"/>
              </a:defRPr>
            </a:lvl8pPr>
            <a:lvl9pPr marL="3886200" indent="-228600" eaLnBrk="0" fontAlgn="base" hangingPunct="0">
              <a:spcBef>
                <a:spcPct val="0"/>
              </a:spcBef>
              <a:spcAft>
                <a:spcPct val="0"/>
              </a:spcAft>
              <a:defRPr>
                <a:solidFill>
                  <a:schemeClr val="tx1"/>
                </a:solidFill>
                <a:latin typeface="Arial Narrow" pitchFamily="34" charset="0"/>
              </a:defRPr>
            </a:lvl9pPr>
          </a:lstStyle>
          <a:p>
            <a:pPr algn="just">
              <a:spcBef>
                <a:spcPct val="20000"/>
              </a:spcBef>
              <a:buClr>
                <a:srgbClr val="FF0000"/>
              </a:buClr>
              <a:buSzPct val="65000"/>
              <a:buFont typeface="Wingdings" pitchFamily="2" charset="2"/>
              <a:buChar char="q"/>
              <a:defRPr/>
            </a:pPr>
            <a:r>
              <a:rPr lang="es-ES" sz="2800" b="1" dirty="0">
                <a:solidFill>
                  <a:srgbClr val="FF0000"/>
                </a:solidFill>
                <a:latin typeface="Tahoma" pitchFamily="34" charset="0"/>
              </a:rPr>
              <a:t>HIPÓTESIS DESCRIPTIVAS </a:t>
            </a:r>
            <a:r>
              <a:rPr lang="es-ES" sz="2400" b="1" dirty="0">
                <a:solidFill>
                  <a:srgbClr val="FF0000"/>
                </a:solidFill>
                <a:latin typeface="Tahoma" pitchFamily="34" charset="0"/>
              </a:rPr>
              <a:t>(No se recomienda).</a:t>
            </a:r>
            <a:endParaRPr lang="es-ES" sz="2400" b="1" dirty="0">
              <a:solidFill>
                <a:srgbClr val="0000FF"/>
              </a:solidFill>
              <a:latin typeface="Tahoma" pitchFamily="34" charset="0"/>
            </a:endParaRPr>
          </a:p>
          <a:p>
            <a:pPr algn="just">
              <a:defRPr/>
            </a:pPr>
            <a:r>
              <a:rPr lang="es-ES" sz="3200" b="1" dirty="0">
                <a:solidFill>
                  <a:srgbClr val="0000FF"/>
                </a:solidFill>
              </a:rPr>
              <a:t>	</a:t>
            </a:r>
            <a:r>
              <a:rPr lang="es-ES" sz="2800" b="1" dirty="0">
                <a:solidFill>
                  <a:srgbClr val="0000FF"/>
                </a:solidFill>
              </a:rPr>
              <a:t>Se orientan a la presentación ordenada y sistemática de un hecho o proceso, considerando sólo su comportamiento externo. Este tipo de hipótesis responden a problemas de los tipos: </a:t>
            </a:r>
            <a:r>
              <a:rPr lang="es-ES" sz="2800" b="1" dirty="0">
                <a:solidFill>
                  <a:srgbClr val="C00000"/>
                </a:solidFill>
              </a:rPr>
              <a:t>¿Qué? ¿De qué manera? ¿Cuáles?. .</a:t>
            </a:r>
            <a:r>
              <a:rPr lang="es-ES" sz="2800" b="1" dirty="0">
                <a:solidFill>
                  <a:srgbClr val="C00000"/>
                </a:solidFill>
                <a:latin typeface="Tahoma" pitchFamily="34" charset="0"/>
              </a:rPr>
              <a:t> </a:t>
            </a:r>
            <a:endParaRPr lang="es-ES" sz="3200" b="1" dirty="0">
              <a:solidFill>
                <a:srgbClr val="C00000"/>
              </a:solidFill>
              <a:latin typeface="Tahoma" pitchFamily="34" charset="0"/>
            </a:endParaRPr>
          </a:p>
          <a:p>
            <a:pPr marL="0" indent="0" algn="just">
              <a:spcBef>
                <a:spcPct val="20000"/>
              </a:spcBef>
              <a:buClr>
                <a:srgbClr val="FF0000"/>
              </a:buClr>
              <a:buSzPct val="65000"/>
              <a:defRPr/>
            </a:pPr>
            <a:r>
              <a:rPr lang="es-ES" sz="2800" b="1" dirty="0">
                <a:solidFill>
                  <a:srgbClr val="FF0000"/>
                </a:solidFill>
                <a:latin typeface="Tahoma" pitchFamily="34" charset="0"/>
              </a:rPr>
              <a:t>    EJEMPLO:</a:t>
            </a:r>
          </a:p>
          <a:p>
            <a:pPr algn="just">
              <a:defRPr/>
            </a:pPr>
            <a:r>
              <a:rPr lang="es-ES" sz="2800" b="1" dirty="0">
                <a:solidFill>
                  <a:srgbClr val="0000FF"/>
                </a:solidFill>
              </a:rPr>
              <a:t>	¿Cuál es el nivel de calidad de enseñanza en la Universidad Nacional del Altiplano - Puno , 2016? </a:t>
            </a:r>
          </a:p>
          <a:p>
            <a:pPr>
              <a:defRPr/>
            </a:pPr>
            <a:r>
              <a:rPr lang="es-ES" sz="2800" b="1" dirty="0">
                <a:solidFill>
                  <a:srgbClr val="FF0000"/>
                </a:solidFill>
                <a:latin typeface="Tahoma" pitchFamily="34" charset="0"/>
              </a:rPr>
              <a:t>	HIPÓTESIS:.</a:t>
            </a:r>
          </a:p>
          <a:p>
            <a:pPr>
              <a:defRPr/>
            </a:pPr>
            <a:r>
              <a:rPr lang="es-ES" sz="2800" b="1" dirty="0">
                <a:solidFill>
                  <a:srgbClr val="0000FF"/>
                </a:solidFill>
              </a:rPr>
              <a:t>	El nivel de la calidad de enseñanza en la Universidad Nacional del Altiplano - Puno es regular.</a:t>
            </a:r>
          </a:p>
          <a:p>
            <a:pPr algn="just">
              <a:defRPr/>
            </a:pPr>
            <a:endParaRPr lang="es-ES" sz="3200" b="1" dirty="0">
              <a:solidFill>
                <a:srgbClr val="0000FF"/>
              </a:solidFill>
              <a:latin typeface="Tahoma" pitchFamily="34" charset="0"/>
            </a:endParaRPr>
          </a:p>
        </p:txBody>
      </p:sp>
    </p:spTree>
    <p:extLst>
      <p:ext uri="{BB962C8B-B14F-4D97-AF65-F5344CB8AC3E}">
        <p14:creationId xmlns:p14="http://schemas.microsoft.com/office/powerpoint/2010/main" val="2150287761"/>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79512" y="0"/>
            <a:ext cx="8784976" cy="6562872"/>
          </a:xfrm>
          <a:prstGeom prst="rect">
            <a:avLst/>
          </a:prstGeom>
          <a:solidFill>
            <a:schemeClr val="tx1"/>
          </a:solidFill>
        </p:spPr>
      </p:pic>
    </p:spTree>
    <p:extLst>
      <p:ext uri="{BB962C8B-B14F-4D97-AF65-F5344CB8AC3E}">
        <p14:creationId xmlns:p14="http://schemas.microsoft.com/office/powerpoint/2010/main" val="2505433131"/>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55575" y="188912"/>
            <a:ext cx="8929688" cy="877887"/>
          </a:xfrm>
          <a:prstGeom prst="rect">
            <a:avLst/>
          </a:prstGeom>
          <a:solidFill>
            <a:srgbClr val="0099FF"/>
          </a:solidFill>
          <a:ln w="9525">
            <a:noFill/>
            <a:miter lim="800000"/>
            <a:headEnd/>
            <a:tailEnd/>
          </a:ln>
        </p:spPr>
        <p:txBody>
          <a:bodyPr anchor="b"/>
          <a:lstStyle/>
          <a:p>
            <a:pPr algn="ctr" eaLnBrk="1" hangingPunct="1">
              <a:defRPr/>
            </a:pPr>
            <a:endParaRPr lang="es-ES" sz="2800" b="1" dirty="0">
              <a:effectLst>
                <a:outerShdw blurRad="38100" dist="38100" dir="2700000" algn="tl">
                  <a:srgbClr val="000000"/>
                </a:outerShdw>
              </a:effectLst>
              <a:latin typeface="Tahoma" pitchFamily="34" charset="0"/>
            </a:endParaRPr>
          </a:p>
          <a:p>
            <a:pPr eaLnBrk="1" hangingPunct="1">
              <a:defRPr/>
            </a:pPr>
            <a:endParaRPr lang="es-ES" sz="3200" dirty="0"/>
          </a:p>
          <a:p>
            <a:pPr eaLnBrk="1" hangingPunct="1">
              <a:defRPr/>
            </a:pPr>
            <a:endParaRPr lang="es-ES" sz="3200" dirty="0"/>
          </a:p>
          <a:p>
            <a:pPr algn="ctr" eaLnBrk="1" hangingPunct="1">
              <a:defRPr/>
            </a:pPr>
            <a:br>
              <a:rPr lang="es-ES_tradnl" altLang="es-ES" sz="2400" b="1" dirty="0"/>
            </a:br>
            <a:r>
              <a:rPr lang="es-ES_tradnl" altLang="es-ES" sz="2400" b="1" dirty="0">
                <a:effectLst>
                  <a:outerShdw blurRad="38100" dist="38100" dir="2700000" algn="tl">
                    <a:srgbClr val="000000"/>
                  </a:outerShdw>
                </a:effectLst>
                <a:latin typeface="Tahoma" pitchFamily="34" charset="0"/>
              </a:rPr>
              <a:t>Formulación del problema y la Hipótesis a nivel: EXPLORATORIO, DESCRIPTIVO Y CORRELACIONAL</a:t>
            </a:r>
            <a:endParaRPr lang="es-ES" sz="2400" b="1" dirty="0">
              <a:effectLst>
                <a:outerShdw blurRad="38100" dist="38100" dir="2700000" algn="tl">
                  <a:srgbClr val="000000"/>
                </a:outerShdw>
              </a:effectLst>
              <a:latin typeface="Tahoma" pitchFamily="34" charset="0"/>
            </a:endParaRPr>
          </a:p>
        </p:txBody>
      </p:sp>
      <p:pic>
        <p:nvPicPr>
          <p:cNvPr id="2" name="Imagen 1"/>
          <p:cNvPicPr>
            <a:picLocks noChangeAspect="1"/>
          </p:cNvPicPr>
          <p:nvPr/>
        </p:nvPicPr>
        <p:blipFill>
          <a:blip r:embed="rId2"/>
          <a:stretch>
            <a:fillRect/>
          </a:stretch>
        </p:blipFill>
        <p:spPr>
          <a:xfrm>
            <a:off x="140459" y="1066800"/>
            <a:ext cx="8944804" cy="5602560"/>
          </a:xfrm>
          <a:prstGeom prst="rect">
            <a:avLst/>
          </a:prstGeom>
        </p:spPr>
      </p:pic>
    </p:spTree>
    <p:extLst>
      <p:ext uri="{BB962C8B-B14F-4D97-AF65-F5344CB8AC3E}">
        <p14:creationId xmlns:p14="http://schemas.microsoft.com/office/powerpoint/2010/main" val="1870217187"/>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55575" y="188913"/>
            <a:ext cx="8929688" cy="576262"/>
          </a:xfrm>
          <a:prstGeom prst="rect">
            <a:avLst/>
          </a:prstGeom>
          <a:solidFill>
            <a:srgbClr val="0099FF"/>
          </a:solidFill>
          <a:ln w="9525">
            <a:noFill/>
            <a:miter lim="800000"/>
            <a:headEnd/>
            <a:tailEnd/>
          </a:ln>
        </p:spPr>
        <p:txBody>
          <a:bodyPr anchor="b"/>
          <a:lstStyle/>
          <a:p>
            <a:pPr algn="ctr" eaLnBrk="1" hangingPunct="1">
              <a:defRPr/>
            </a:pPr>
            <a:endParaRPr lang="es-ES" sz="3200" b="1" dirty="0">
              <a:effectLst>
                <a:outerShdw blurRad="38100" dist="38100" dir="2700000" algn="tl">
                  <a:srgbClr val="000000"/>
                </a:outerShdw>
              </a:effectLst>
              <a:latin typeface="Tahoma" pitchFamily="34" charset="0"/>
            </a:endParaRPr>
          </a:p>
          <a:p>
            <a:pPr eaLnBrk="1" hangingPunct="1">
              <a:defRPr/>
            </a:pPr>
            <a:endParaRPr lang="es-ES" sz="3600" dirty="0"/>
          </a:p>
          <a:p>
            <a:pPr eaLnBrk="1" hangingPunct="1">
              <a:defRPr/>
            </a:pPr>
            <a:endParaRPr lang="es-ES" sz="3600" dirty="0"/>
          </a:p>
          <a:p>
            <a:pPr algn="ctr" eaLnBrk="1" hangingPunct="1">
              <a:defRPr/>
            </a:pPr>
            <a:br>
              <a:rPr lang="es-ES_tradnl" altLang="es-ES" sz="2800" b="1" dirty="0"/>
            </a:br>
            <a:r>
              <a:rPr lang="es-ES_tradnl" altLang="es-ES" sz="2800" b="1" dirty="0">
                <a:effectLst>
                  <a:outerShdw blurRad="38100" dist="38100" dir="2700000" algn="tl">
                    <a:srgbClr val="000000"/>
                  </a:outerShdw>
                </a:effectLst>
                <a:latin typeface="Tahoma" pitchFamily="34" charset="0"/>
              </a:rPr>
              <a:t>TIPOS DE HIPÓTESIS</a:t>
            </a:r>
            <a:endParaRPr lang="es-ES" sz="2800" b="1" dirty="0">
              <a:effectLst>
                <a:outerShdw blurRad="38100" dist="38100" dir="2700000" algn="tl">
                  <a:srgbClr val="000000"/>
                </a:outerShdw>
              </a:effectLst>
              <a:latin typeface="Tahoma" pitchFamily="34" charset="0"/>
            </a:endParaRPr>
          </a:p>
        </p:txBody>
      </p:sp>
      <p:sp>
        <p:nvSpPr>
          <p:cNvPr id="4" name="Rectangle 3"/>
          <p:cNvSpPr txBox="1">
            <a:spLocks noChangeArrowheads="1"/>
          </p:cNvSpPr>
          <p:nvPr/>
        </p:nvSpPr>
        <p:spPr bwMode="auto">
          <a:xfrm>
            <a:off x="252413" y="980629"/>
            <a:ext cx="8783637" cy="5112667"/>
          </a:xfrm>
          <a:prstGeom prst="rect">
            <a:avLst/>
          </a:prstGeom>
          <a:solidFill>
            <a:schemeClr val="tx1"/>
          </a:solidFill>
          <a:ln w="57150">
            <a:solidFill>
              <a:srgbClr val="FF6600"/>
            </a:solidFill>
            <a:miter lim="800000"/>
            <a:headEnd/>
            <a:tailEnd/>
          </a:ln>
        </p:spPr>
        <p:txBody>
          <a:bodyPr/>
          <a:lstStyle>
            <a:lvl1pPr marL="457200" indent="-457200"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0"/>
              </a:spcBef>
              <a:spcAft>
                <a:spcPct val="0"/>
              </a:spcAft>
              <a:defRPr>
                <a:solidFill>
                  <a:schemeClr val="tx1"/>
                </a:solidFill>
                <a:latin typeface="Arial Narrow" pitchFamily="34" charset="0"/>
              </a:defRPr>
            </a:lvl6pPr>
            <a:lvl7pPr marL="2971800" indent="-228600" eaLnBrk="0" fontAlgn="base" hangingPunct="0">
              <a:spcBef>
                <a:spcPct val="0"/>
              </a:spcBef>
              <a:spcAft>
                <a:spcPct val="0"/>
              </a:spcAft>
              <a:defRPr>
                <a:solidFill>
                  <a:schemeClr val="tx1"/>
                </a:solidFill>
                <a:latin typeface="Arial Narrow" pitchFamily="34" charset="0"/>
              </a:defRPr>
            </a:lvl7pPr>
            <a:lvl8pPr marL="3429000" indent="-228600" eaLnBrk="0" fontAlgn="base" hangingPunct="0">
              <a:spcBef>
                <a:spcPct val="0"/>
              </a:spcBef>
              <a:spcAft>
                <a:spcPct val="0"/>
              </a:spcAft>
              <a:defRPr>
                <a:solidFill>
                  <a:schemeClr val="tx1"/>
                </a:solidFill>
                <a:latin typeface="Arial Narrow" pitchFamily="34" charset="0"/>
              </a:defRPr>
            </a:lvl8pPr>
            <a:lvl9pPr marL="3886200" indent="-228600" eaLnBrk="0" fontAlgn="base" hangingPunct="0">
              <a:spcBef>
                <a:spcPct val="0"/>
              </a:spcBef>
              <a:spcAft>
                <a:spcPct val="0"/>
              </a:spcAft>
              <a:defRPr>
                <a:solidFill>
                  <a:schemeClr val="tx1"/>
                </a:solidFill>
                <a:latin typeface="Arial Narrow" pitchFamily="34" charset="0"/>
              </a:defRPr>
            </a:lvl9pPr>
          </a:lstStyle>
          <a:p>
            <a:pPr algn="just">
              <a:spcBef>
                <a:spcPct val="20000"/>
              </a:spcBef>
              <a:buClr>
                <a:srgbClr val="FF0000"/>
              </a:buClr>
              <a:buSzPct val="65000"/>
              <a:buFont typeface="Wingdings" pitchFamily="2" charset="2"/>
              <a:buChar char="q"/>
              <a:defRPr/>
            </a:pPr>
            <a:r>
              <a:rPr lang="es-ES" sz="3600" b="1" dirty="0">
                <a:solidFill>
                  <a:srgbClr val="FF0000"/>
                </a:solidFill>
                <a:latin typeface="Tahoma" pitchFamily="34" charset="0"/>
              </a:rPr>
              <a:t>HIPÓTESIS CORRELACIONADAS.</a:t>
            </a:r>
            <a:endParaRPr lang="es-ES" sz="3600" b="1" dirty="0">
              <a:solidFill>
                <a:srgbClr val="0000FF"/>
              </a:solidFill>
              <a:latin typeface="Tahoma" pitchFamily="34" charset="0"/>
            </a:endParaRPr>
          </a:p>
          <a:p>
            <a:pPr algn="just">
              <a:defRPr/>
            </a:pPr>
            <a:r>
              <a:rPr lang="es-ES" sz="4400" b="1" dirty="0">
                <a:solidFill>
                  <a:srgbClr val="0000FF"/>
                </a:solidFill>
              </a:rPr>
              <a:t>	</a:t>
            </a:r>
            <a:r>
              <a:rPr lang="es-ES" sz="3200" b="1" dirty="0">
                <a:solidFill>
                  <a:srgbClr val="0000FF"/>
                </a:solidFill>
              </a:rPr>
              <a:t>Son proposiciones que afirman la existencia de una </a:t>
            </a:r>
            <a:r>
              <a:rPr lang="es-ES" sz="3200" b="1" i="1" dirty="0">
                <a:solidFill>
                  <a:srgbClr val="FF0000"/>
                </a:solidFill>
              </a:rPr>
              <a:t>relación de funcionalidad </a:t>
            </a:r>
            <a:r>
              <a:rPr lang="es-ES" sz="3200" b="1" dirty="0">
                <a:solidFill>
                  <a:srgbClr val="0000FF"/>
                </a:solidFill>
              </a:rPr>
              <a:t>entre dos propiedades relevantes dentro de un universo de individuos claramente determinado. No es una explicación en términos de causa y efecto, sino mostrar una </a:t>
            </a:r>
            <a:r>
              <a:rPr lang="es-ES" sz="3200" b="1" dirty="0">
                <a:solidFill>
                  <a:srgbClr val="002060"/>
                </a:solidFill>
              </a:rPr>
              <a:t>forma de asociación </a:t>
            </a:r>
            <a:r>
              <a:rPr lang="es-ES" sz="3200" b="1" dirty="0">
                <a:solidFill>
                  <a:srgbClr val="0000FF"/>
                </a:solidFill>
              </a:rPr>
              <a:t>entre las propiedades relevantes. Responde a las preguntas del tipo ¿Cuál es la relación entre X e Y? .</a:t>
            </a:r>
            <a:endParaRPr lang="es-ES" sz="3200" b="1" dirty="0">
              <a:solidFill>
                <a:srgbClr val="0000FF"/>
              </a:solidFill>
              <a:latin typeface="Tahoma" pitchFamily="34" charset="0"/>
            </a:endParaRP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55575" y="188913"/>
            <a:ext cx="8929688" cy="576262"/>
          </a:xfrm>
          <a:prstGeom prst="rect">
            <a:avLst/>
          </a:prstGeom>
          <a:solidFill>
            <a:srgbClr val="0099FF"/>
          </a:solidFill>
          <a:ln w="9525">
            <a:noFill/>
            <a:miter lim="800000"/>
            <a:headEnd/>
            <a:tailEnd/>
          </a:ln>
        </p:spPr>
        <p:txBody>
          <a:bodyPr anchor="b"/>
          <a:lstStyle/>
          <a:p>
            <a:pPr algn="ctr" eaLnBrk="1" hangingPunct="1">
              <a:defRPr/>
            </a:pPr>
            <a:endParaRPr lang="es-ES" sz="3200" b="1" dirty="0">
              <a:effectLst>
                <a:outerShdw blurRad="38100" dist="38100" dir="2700000" algn="tl">
                  <a:srgbClr val="000000"/>
                </a:outerShdw>
              </a:effectLst>
              <a:latin typeface="Tahoma" pitchFamily="34" charset="0"/>
            </a:endParaRPr>
          </a:p>
          <a:p>
            <a:pPr eaLnBrk="1" hangingPunct="1">
              <a:defRPr/>
            </a:pPr>
            <a:endParaRPr lang="es-ES" sz="3600" dirty="0"/>
          </a:p>
          <a:p>
            <a:pPr eaLnBrk="1" hangingPunct="1">
              <a:defRPr/>
            </a:pPr>
            <a:endParaRPr lang="es-ES" sz="3600" dirty="0"/>
          </a:p>
          <a:p>
            <a:pPr algn="ctr" eaLnBrk="1" hangingPunct="1">
              <a:defRPr/>
            </a:pPr>
            <a:br>
              <a:rPr lang="es-ES_tradnl" altLang="es-ES" sz="2800" b="1" dirty="0"/>
            </a:br>
            <a:r>
              <a:rPr lang="es-ES_tradnl" altLang="es-ES" sz="2800" b="1" dirty="0">
                <a:effectLst>
                  <a:outerShdw blurRad="38100" dist="38100" dir="2700000" algn="tl">
                    <a:srgbClr val="000000"/>
                  </a:outerShdw>
                </a:effectLst>
                <a:latin typeface="Tahoma" pitchFamily="34" charset="0"/>
              </a:rPr>
              <a:t>TIPOS DE HIPÓTESIS</a:t>
            </a:r>
            <a:endParaRPr lang="es-ES" sz="2800" b="1" dirty="0">
              <a:effectLst>
                <a:outerShdw blurRad="38100" dist="38100" dir="2700000" algn="tl">
                  <a:srgbClr val="000000"/>
                </a:outerShdw>
              </a:effectLst>
              <a:latin typeface="Tahoma" pitchFamily="34" charset="0"/>
            </a:endParaRPr>
          </a:p>
        </p:txBody>
      </p:sp>
      <p:sp>
        <p:nvSpPr>
          <p:cNvPr id="4" name="Rectangle 3"/>
          <p:cNvSpPr txBox="1">
            <a:spLocks noChangeArrowheads="1"/>
          </p:cNvSpPr>
          <p:nvPr/>
        </p:nvSpPr>
        <p:spPr bwMode="auto">
          <a:xfrm>
            <a:off x="252413" y="836613"/>
            <a:ext cx="8783637" cy="5616575"/>
          </a:xfrm>
          <a:prstGeom prst="rect">
            <a:avLst/>
          </a:prstGeom>
          <a:solidFill>
            <a:schemeClr val="tx1"/>
          </a:solidFill>
          <a:ln w="57150">
            <a:solidFill>
              <a:srgbClr val="FF6600"/>
            </a:solidFill>
            <a:miter lim="800000"/>
            <a:headEnd/>
            <a:tailEnd/>
          </a:ln>
        </p:spPr>
        <p:txBody>
          <a:bodyPr/>
          <a:lstStyle>
            <a:lvl1pPr marL="457200" indent="-457200"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0"/>
              </a:spcBef>
              <a:spcAft>
                <a:spcPct val="0"/>
              </a:spcAft>
              <a:defRPr>
                <a:solidFill>
                  <a:schemeClr val="tx1"/>
                </a:solidFill>
                <a:latin typeface="Arial Narrow" pitchFamily="34" charset="0"/>
              </a:defRPr>
            </a:lvl6pPr>
            <a:lvl7pPr marL="2971800" indent="-228600" eaLnBrk="0" fontAlgn="base" hangingPunct="0">
              <a:spcBef>
                <a:spcPct val="0"/>
              </a:spcBef>
              <a:spcAft>
                <a:spcPct val="0"/>
              </a:spcAft>
              <a:defRPr>
                <a:solidFill>
                  <a:schemeClr val="tx1"/>
                </a:solidFill>
                <a:latin typeface="Arial Narrow" pitchFamily="34" charset="0"/>
              </a:defRPr>
            </a:lvl7pPr>
            <a:lvl8pPr marL="3429000" indent="-228600" eaLnBrk="0" fontAlgn="base" hangingPunct="0">
              <a:spcBef>
                <a:spcPct val="0"/>
              </a:spcBef>
              <a:spcAft>
                <a:spcPct val="0"/>
              </a:spcAft>
              <a:defRPr>
                <a:solidFill>
                  <a:schemeClr val="tx1"/>
                </a:solidFill>
                <a:latin typeface="Arial Narrow" pitchFamily="34" charset="0"/>
              </a:defRPr>
            </a:lvl8pPr>
            <a:lvl9pPr marL="3886200" indent="-228600" eaLnBrk="0" fontAlgn="base" hangingPunct="0">
              <a:spcBef>
                <a:spcPct val="0"/>
              </a:spcBef>
              <a:spcAft>
                <a:spcPct val="0"/>
              </a:spcAft>
              <a:defRPr>
                <a:solidFill>
                  <a:schemeClr val="tx1"/>
                </a:solidFill>
                <a:latin typeface="Arial Narrow" pitchFamily="34" charset="0"/>
              </a:defRPr>
            </a:lvl9pPr>
          </a:lstStyle>
          <a:p>
            <a:pPr marL="0" indent="0" algn="just">
              <a:spcBef>
                <a:spcPct val="20000"/>
              </a:spcBef>
              <a:buClr>
                <a:srgbClr val="FF0000"/>
              </a:buClr>
              <a:buSzPct val="65000"/>
              <a:tabLst>
                <a:tab pos="542925" algn="l"/>
              </a:tabLst>
              <a:defRPr/>
            </a:pPr>
            <a:r>
              <a:rPr lang="es-ES" sz="3600" b="1" dirty="0">
                <a:solidFill>
                  <a:srgbClr val="FF0000"/>
                </a:solidFill>
                <a:latin typeface="Tahoma" pitchFamily="34" charset="0"/>
              </a:rPr>
              <a:t>	EJEMPLO:</a:t>
            </a:r>
          </a:p>
          <a:p>
            <a:pPr algn="just">
              <a:defRPr/>
            </a:pPr>
            <a:r>
              <a:rPr lang="es-ES" sz="3200" b="1" dirty="0">
                <a:solidFill>
                  <a:srgbClr val="0000FF"/>
                </a:solidFill>
              </a:rPr>
              <a:t>	¿Cuál es la relación entre un clima laboral atractivo y la motivación del personal dentro de una empresa que crece aceleradamente en una economía globalizada? </a:t>
            </a:r>
          </a:p>
          <a:p>
            <a:pPr>
              <a:defRPr/>
            </a:pPr>
            <a:r>
              <a:rPr lang="es-ES" sz="3600" b="1" dirty="0">
                <a:solidFill>
                  <a:srgbClr val="FF0000"/>
                </a:solidFill>
                <a:latin typeface="Tahoma" pitchFamily="34" charset="0"/>
              </a:rPr>
              <a:t>	HIPÓTESIS:</a:t>
            </a:r>
            <a:r>
              <a:rPr lang="es-ES" sz="3600" b="1" dirty="0">
                <a:solidFill>
                  <a:srgbClr val="0000FF"/>
                </a:solidFill>
              </a:rPr>
              <a:t>	</a:t>
            </a:r>
            <a:endParaRPr lang="es-ES" sz="3600" dirty="0">
              <a:solidFill>
                <a:srgbClr val="0000FF"/>
              </a:solidFill>
            </a:endParaRPr>
          </a:p>
          <a:p>
            <a:pPr algn="just">
              <a:defRPr/>
            </a:pPr>
            <a:r>
              <a:rPr lang="es-ES" sz="4000" b="1" dirty="0">
                <a:solidFill>
                  <a:srgbClr val="0000FF"/>
                </a:solidFill>
              </a:rPr>
              <a:t>	</a:t>
            </a:r>
            <a:r>
              <a:rPr lang="es-ES" sz="3200" b="1" dirty="0">
                <a:solidFill>
                  <a:srgbClr val="0000FF"/>
                </a:solidFill>
              </a:rPr>
              <a:t>Existe una relación directa entre un clima laboral atractivo y la motivación del personal dentro de una empresa que crece aceleradamente en una economía globalizada. </a:t>
            </a:r>
            <a:endParaRPr lang="es-ES" sz="3200" b="1" dirty="0">
              <a:solidFill>
                <a:srgbClr val="0000FF"/>
              </a:solidFill>
              <a:latin typeface="Tahoma" pitchFamily="34" charset="0"/>
            </a:endParaRPr>
          </a:p>
        </p:txBody>
      </p:sp>
    </p:spTree>
    <p:extLst>
      <p:ext uri="{BB962C8B-B14F-4D97-AF65-F5344CB8AC3E}">
        <p14:creationId xmlns:p14="http://schemas.microsoft.com/office/powerpoint/2010/main" val="1849900183"/>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
          <p:cNvSpPr>
            <a:spLocks noChangeArrowheads="1"/>
          </p:cNvSpPr>
          <p:nvPr/>
        </p:nvSpPr>
        <p:spPr bwMode="auto">
          <a:xfrm>
            <a:off x="179512" y="57373"/>
            <a:ext cx="8811854" cy="504054"/>
          </a:xfrm>
          <a:prstGeom prst="rect">
            <a:avLst/>
          </a:prstGeom>
          <a:solidFill>
            <a:srgbClr val="0099FF"/>
          </a:solidFill>
          <a:ln w="9525">
            <a:noFill/>
            <a:miter lim="800000"/>
            <a:headEnd/>
            <a:tailEnd/>
          </a:ln>
        </p:spPr>
        <p:txBody>
          <a:bodyPr anchor="b"/>
          <a:lstStyle/>
          <a:p>
            <a:pPr algn="ctr" eaLnBrk="1" hangingPunct="1">
              <a:defRPr/>
            </a:pPr>
            <a:endParaRPr lang="es-ES" sz="3600" b="1" dirty="0">
              <a:effectLst>
                <a:outerShdw blurRad="38100" dist="38100" dir="2700000" algn="tl">
                  <a:srgbClr val="000000"/>
                </a:outerShdw>
              </a:effectLst>
              <a:latin typeface="Tahoma" pitchFamily="34" charset="0"/>
            </a:endParaRPr>
          </a:p>
          <a:p>
            <a:pPr eaLnBrk="1" hangingPunct="1">
              <a:defRPr/>
            </a:pPr>
            <a:endParaRPr lang="es-ES" sz="4000" dirty="0"/>
          </a:p>
          <a:p>
            <a:pPr eaLnBrk="1" hangingPunct="1">
              <a:defRPr/>
            </a:pPr>
            <a:endParaRPr lang="es-ES" sz="4000" dirty="0"/>
          </a:p>
          <a:p>
            <a:pPr algn="ctr" eaLnBrk="1" hangingPunct="1">
              <a:defRPr/>
            </a:pPr>
            <a:br>
              <a:rPr lang="es-ES_tradnl" altLang="es-ES" sz="3200" b="1" dirty="0"/>
            </a:br>
            <a:r>
              <a:rPr lang="es-ES_tradnl" altLang="es-ES" sz="3200" b="1" dirty="0">
                <a:effectLst>
                  <a:outerShdw blurRad="38100" dist="38100" dir="2700000" algn="tl">
                    <a:srgbClr val="000000"/>
                  </a:outerShdw>
                </a:effectLst>
                <a:latin typeface="Tahoma" pitchFamily="34" charset="0"/>
              </a:rPr>
              <a:t>Identificar las variables</a:t>
            </a:r>
            <a:endParaRPr lang="es-ES" sz="3200" b="1" dirty="0">
              <a:effectLst>
                <a:outerShdw blurRad="38100" dist="38100" dir="2700000" algn="tl">
                  <a:srgbClr val="000000"/>
                </a:outerShdw>
              </a:effectLst>
              <a:latin typeface="Tahoma" pitchFamily="34" charset="0"/>
            </a:endParaRPr>
          </a:p>
        </p:txBody>
      </p:sp>
      <p:pic>
        <p:nvPicPr>
          <p:cNvPr id="3" name="Imagen 2"/>
          <p:cNvPicPr>
            <a:picLocks noChangeAspect="1"/>
          </p:cNvPicPr>
          <p:nvPr/>
        </p:nvPicPr>
        <p:blipFill>
          <a:blip r:embed="rId2"/>
          <a:stretch>
            <a:fillRect/>
          </a:stretch>
        </p:blipFill>
        <p:spPr>
          <a:xfrm>
            <a:off x="539552" y="764704"/>
            <a:ext cx="8064896" cy="5788932"/>
          </a:xfrm>
          <a:prstGeom prst="rect">
            <a:avLst/>
          </a:prstGeom>
        </p:spPr>
      </p:pic>
    </p:spTree>
    <p:extLst>
      <p:ext uri="{BB962C8B-B14F-4D97-AF65-F5344CB8AC3E}">
        <p14:creationId xmlns:p14="http://schemas.microsoft.com/office/powerpoint/2010/main" val="3998697525"/>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55575" y="188913"/>
            <a:ext cx="8929688" cy="576262"/>
          </a:xfrm>
          <a:prstGeom prst="rect">
            <a:avLst/>
          </a:prstGeom>
          <a:solidFill>
            <a:srgbClr val="0099FF"/>
          </a:solidFill>
          <a:ln w="9525">
            <a:noFill/>
            <a:miter lim="800000"/>
            <a:headEnd/>
            <a:tailEnd/>
          </a:ln>
        </p:spPr>
        <p:txBody>
          <a:bodyPr anchor="b"/>
          <a:lstStyle/>
          <a:p>
            <a:pPr algn="ctr" eaLnBrk="1" hangingPunct="1">
              <a:defRPr/>
            </a:pPr>
            <a:endParaRPr lang="es-ES" sz="3200" b="1" dirty="0">
              <a:effectLst>
                <a:outerShdw blurRad="38100" dist="38100" dir="2700000" algn="tl">
                  <a:srgbClr val="000000"/>
                </a:outerShdw>
              </a:effectLst>
              <a:latin typeface="Tahoma" pitchFamily="34" charset="0"/>
            </a:endParaRPr>
          </a:p>
          <a:p>
            <a:pPr eaLnBrk="1" hangingPunct="1">
              <a:defRPr/>
            </a:pPr>
            <a:endParaRPr lang="es-ES" sz="3600" dirty="0"/>
          </a:p>
          <a:p>
            <a:pPr eaLnBrk="1" hangingPunct="1">
              <a:defRPr/>
            </a:pPr>
            <a:endParaRPr lang="es-ES" sz="3600" dirty="0"/>
          </a:p>
          <a:p>
            <a:pPr algn="ctr" eaLnBrk="1" hangingPunct="1">
              <a:defRPr/>
            </a:pPr>
            <a:br>
              <a:rPr lang="es-ES_tradnl" altLang="es-ES" sz="2800" b="1" dirty="0"/>
            </a:br>
            <a:r>
              <a:rPr lang="es-ES_tradnl" altLang="es-ES" sz="2800" b="1" dirty="0">
                <a:effectLst>
                  <a:outerShdw blurRad="38100" dist="38100" dir="2700000" algn="tl">
                    <a:srgbClr val="000000"/>
                  </a:outerShdw>
                </a:effectLst>
                <a:latin typeface="Tahoma" pitchFamily="34" charset="0"/>
              </a:rPr>
              <a:t>TIPOS DE HIPÓTESIS</a:t>
            </a:r>
            <a:endParaRPr lang="es-ES" sz="2800" b="1" dirty="0">
              <a:effectLst>
                <a:outerShdw blurRad="38100" dist="38100" dir="2700000" algn="tl">
                  <a:srgbClr val="000000"/>
                </a:outerShdw>
              </a:effectLst>
              <a:latin typeface="Tahoma" pitchFamily="34" charset="0"/>
            </a:endParaRPr>
          </a:p>
        </p:txBody>
      </p:sp>
      <p:sp>
        <p:nvSpPr>
          <p:cNvPr id="4" name="Rectangle 3"/>
          <p:cNvSpPr txBox="1">
            <a:spLocks noChangeArrowheads="1"/>
          </p:cNvSpPr>
          <p:nvPr/>
        </p:nvSpPr>
        <p:spPr bwMode="auto">
          <a:xfrm>
            <a:off x="252413" y="981075"/>
            <a:ext cx="8783637" cy="5472261"/>
          </a:xfrm>
          <a:prstGeom prst="rect">
            <a:avLst/>
          </a:prstGeom>
          <a:solidFill>
            <a:schemeClr val="tx1"/>
          </a:solidFill>
          <a:ln w="57150">
            <a:solidFill>
              <a:srgbClr val="FF6600"/>
            </a:solidFill>
            <a:miter lim="800000"/>
            <a:headEnd/>
            <a:tailEnd/>
          </a:ln>
        </p:spPr>
        <p:txBody>
          <a:bodyPr/>
          <a:lstStyle>
            <a:lvl1pPr marL="457200" indent="-457200"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0"/>
              </a:spcBef>
              <a:spcAft>
                <a:spcPct val="0"/>
              </a:spcAft>
              <a:defRPr>
                <a:solidFill>
                  <a:schemeClr val="tx1"/>
                </a:solidFill>
                <a:latin typeface="Arial Narrow" pitchFamily="34" charset="0"/>
              </a:defRPr>
            </a:lvl6pPr>
            <a:lvl7pPr marL="2971800" indent="-228600" eaLnBrk="0" fontAlgn="base" hangingPunct="0">
              <a:spcBef>
                <a:spcPct val="0"/>
              </a:spcBef>
              <a:spcAft>
                <a:spcPct val="0"/>
              </a:spcAft>
              <a:defRPr>
                <a:solidFill>
                  <a:schemeClr val="tx1"/>
                </a:solidFill>
                <a:latin typeface="Arial Narrow" pitchFamily="34" charset="0"/>
              </a:defRPr>
            </a:lvl7pPr>
            <a:lvl8pPr marL="3429000" indent="-228600" eaLnBrk="0" fontAlgn="base" hangingPunct="0">
              <a:spcBef>
                <a:spcPct val="0"/>
              </a:spcBef>
              <a:spcAft>
                <a:spcPct val="0"/>
              </a:spcAft>
              <a:defRPr>
                <a:solidFill>
                  <a:schemeClr val="tx1"/>
                </a:solidFill>
                <a:latin typeface="Arial Narrow" pitchFamily="34" charset="0"/>
              </a:defRPr>
            </a:lvl8pPr>
            <a:lvl9pPr marL="3886200" indent="-228600" eaLnBrk="0" fontAlgn="base" hangingPunct="0">
              <a:spcBef>
                <a:spcPct val="0"/>
              </a:spcBef>
              <a:spcAft>
                <a:spcPct val="0"/>
              </a:spcAft>
              <a:defRPr>
                <a:solidFill>
                  <a:schemeClr val="tx1"/>
                </a:solidFill>
                <a:latin typeface="Arial Narrow" pitchFamily="34" charset="0"/>
              </a:defRPr>
            </a:lvl9pPr>
          </a:lstStyle>
          <a:p>
            <a:pPr algn="just">
              <a:spcBef>
                <a:spcPct val="20000"/>
              </a:spcBef>
              <a:buClr>
                <a:srgbClr val="FF0000"/>
              </a:buClr>
              <a:buSzPct val="65000"/>
              <a:buFont typeface="Wingdings" pitchFamily="2" charset="2"/>
              <a:buChar char="q"/>
              <a:defRPr/>
            </a:pPr>
            <a:r>
              <a:rPr lang="es-ES" sz="3600" b="1" dirty="0">
                <a:solidFill>
                  <a:srgbClr val="FF0000"/>
                </a:solidFill>
                <a:latin typeface="Tahoma" pitchFamily="34" charset="0"/>
              </a:rPr>
              <a:t>HIPÓTESIS EXPLICATIVAS.</a:t>
            </a:r>
            <a:endParaRPr lang="es-ES" sz="3600" b="1" dirty="0">
              <a:solidFill>
                <a:srgbClr val="0000FF"/>
              </a:solidFill>
              <a:latin typeface="Tahoma" pitchFamily="34" charset="0"/>
            </a:endParaRPr>
          </a:p>
          <a:p>
            <a:pPr algn="just">
              <a:defRPr/>
            </a:pPr>
            <a:r>
              <a:rPr lang="es-ES" sz="4400" b="1" dirty="0">
                <a:solidFill>
                  <a:srgbClr val="0000FF"/>
                </a:solidFill>
              </a:rPr>
              <a:t>	</a:t>
            </a:r>
            <a:r>
              <a:rPr lang="es-ES" sz="3200" b="1" dirty="0">
                <a:solidFill>
                  <a:srgbClr val="0000FF"/>
                </a:solidFill>
              </a:rPr>
              <a:t>Son hipótesis causales que intentan precisar las relaciones esenciales entre los hechos, así como las estructuras internas de estos hechos y sus relaciones causales. Responden a preguntas del tipo </a:t>
            </a:r>
            <a:r>
              <a:rPr lang="es-ES" sz="3200" b="1" dirty="0">
                <a:solidFill>
                  <a:srgbClr val="FF0000"/>
                </a:solidFill>
              </a:rPr>
              <a:t>¿Por qué?, </a:t>
            </a:r>
            <a:r>
              <a:rPr lang="es-ES" sz="3200" b="1" dirty="0">
                <a:solidFill>
                  <a:srgbClr val="0000FF"/>
                </a:solidFill>
              </a:rPr>
              <a:t>y se caracterizan porque son expresadas a través de enunciados generales que tienen una forma lógica de tipo condicional, correspondiendo al esquema; </a:t>
            </a:r>
            <a:endParaRPr lang="es-ES" sz="3200" dirty="0">
              <a:solidFill>
                <a:srgbClr val="0000FF"/>
              </a:solidFill>
            </a:endParaRPr>
          </a:p>
          <a:p>
            <a:pPr algn="just">
              <a:defRPr/>
            </a:pPr>
            <a:r>
              <a:rPr lang="es-ES" sz="3200" b="1" dirty="0">
                <a:solidFill>
                  <a:srgbClr val="0000FF"/>
                </a:solidFill>
              </a:rPr>
              <a:t>	</a:t>
            </a:r>
            <a:r>
              <a:rPr lang="es-ES" sz="3200" b="1" dirty="0">
                <a:solidFill>
                  <a:srgbClr val="002060"/>
                </a:solidFill>
              </a:rPr>
              <a:t>“Sí p, ENTONCES q” </a:t>
            </a:r>
            <a:endParaRPr lang="es-ES" sz="3200" b="1" dirty="0">
              <a:solidFill>
                <a:srgbClr val="002060"/>
              </a:solidFill>
              <a:latin typeface="Tahoma" pitchFamily="34" charset="0"/>
            </a:endParaRPr>
          </a:p>
          <a:p>
            <a:pPr marL="0" indent="0" algn="just">
              <a:spcBef>
                <a:spcPct val="20000"/>
              </a:spcBef>
              <a:buClr>
                <a:srgbClr val="FF0000"/>
              </a:buClr>
              <a:buSzPct val="65000"/>
              <a:defRPr/>
            </a:pPr>
            <a:r>
              <a:rPr lang="es-ES" sz="4000" b="1" dirty="0">
                <a:solidFill>
                  <a:srgbClr val="FF0000"/>
                </a:solidFill>
                <a:latin typeface="Tahoma" pitchFamily="34" charset="0"/>
              </a:rPr>
              <a:t>    </a:t>
            </a:r>
            <a:endParaRPr lang="es-ES" sz="3600" b="1" dirty="0">
              <a:solidFill>
                <a:srgbClr val="FF0000"/>
              </a:solidFill>
              <a:latin typeface="Tahoma" pitchFamily="34" charset="0"/>
            </a:endParaRP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55575" y="188913"/>
            <a:ext cx="8929688" cy="576262"/>
          </a:xfrm>
          <a:prstGeom prst="rect">
            <a:avLst/>
          </a:prstGeom>
          <a:solidFill>
            <a:srgbClr val="0099FF"/>
          </a:solidFill>
          <a:ln w="9525">
            <a:noFill/>
            <a:miter lim="800000"/>
            <a:headEnd/>
            <a:tailEnd/>
          </a:ln>
        </p:spPr>
        <p:txBody>
          <a:bodyPr anchor="b"/>
          <a:lstStyle/>
          <a:p>
            <a:pPr algn="ctr" eaLnBrk="1" hangingPunct="1">
              <a:defRPr/>
            </a:pPr>
            <a:endParaRPr lang="es-ES" sz="3200" b="1" dirty="0">
              <a:effectLst>
                <a:outerShdw blurRad="38100" dist="38100" dir="2700000" algn="tl">
                  <a:srgbClr val="000000"/>
                </a:outerShdw>
              </a:effectLst>
              <a:latin typeface="Tahoma" pitchFamily="34" charset="0"/>
            </a:endParaRPr>
          </a:p>
          <a:p>
            <a:pPr eaLnBrk="1" hangingPunct="1">
              <a:defRPr/>
            </a:pPr>
            <a:endParaRPr lang="es-ES" sz="3600" dirty="0"/>
          </a:p>
          <a:p>
            <a:pPr eaLnBrk="1" hangingPunct="1">
              <a:defRPr/>
            </a:pPr>
            <a:endParaRPr lang="es-ES" sz="3600" dirty="0"/>
          </a:p>
          <a:p>
            <a:pPr algn="ctr" eaLnBrk="1" hangingPunct="1">
              <a:defRPr/>
            </a:pPr>
            <a:br>
              <a:rPr lang="es-ES_tradnl" altLang="es-ES" sz="2800" b="1" dirty="0"/>
            </a:br>
            <a:r>
              <a:rPr lang="es-ES_tradnl" altLang="es-ES" sz="2800" b="1" dirty="0">
                <a:effectLst>
                  <a:outerShdw blurRad="38100" dist="38100" dir="2700000" algn="tl">
                    <a:srgbClr val="000000"/>
                  </a:outerShdw>
                </a:effectLst>
                <a:latin typeface="Tahoma" pitchFamily="34" charset="0"/>
              </a:rPr>
              <a:t>TIPOS DE HIPÓTESIS</a:t>
            </a:r>
            <a:endParaRPr lang="es-ES" sz="2800" b="1" dirty="0">
              <a:effectLst>
                <a:outerShdw blurRad="38100" dist="38100" dir="2700000" algn="tl">
                  <a:srgbClr val="000000"/>
                </a:outerShdw>
              </a:effectLst>
              <a:latin typeface="Tahoma" pitchFamily="34" charset="0"/>
            </a:endParaRPr>
          </a:p>
        </p:txBody>
      </p:sp>
      <p:sp>
        <p:nvSpPr>
          <p:cNvPr id="4" name="Rectangle 3"/>
          <p:cNvSpPr txBox="1">
            <a:spLocks noChangeArrowheads="1"/>
          </p:cNvSpPr>
          <p:nvPr/>
        </p:nvSpPr>
        <p:spPr bwMode="auto">
          <a:xfrm>
            <a:off x="252413" y="981075"/>
            <a:ext cx="8783637" cy="5472261"/>
          </a:xfrm>
          <a:prstGeom prst="rect">
            <a:avLst/>
          </a:prstGeom>
          <a:solidFill>
            <a:schemeClr val="tx1"/>
          </a:solidFill>
          <a:ln w="57150">
            <a:solidFill>
              <a:srgbClr val="FF6600"/>
            </a:solidFill>
            <a:miter lim="800000"/>
            <a:headEnd/>
            <a:tailEnd/>
          </a:ln>
        </p:spPr>
        <p:txBody>
          <a:bodyPr/>
          <a:lstStyle>
            <a:lvl1pPr marL="457200" indent="-457200"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0"/>
              </a:spcBef>
              <a:spcAft>
                <a:spcPct val="0"/>
              </a:spcAft>
              <a:defRPr>
                <a:solidFill>
                  <a:schemeClr val="tx1"/>
                </a:solidFill>
                <a:latin typeface="Arial Narrow" pitchFamily="34" charset="0"/>
              </a:defRPr>
            </a:lvl6pPr>
            <a:lvl7pPr marL="2971800" indent="-228600" eaLnBrk="0" fontAlgn="base" hangingPunct="0">
              <a:spcBef>
                <a:spcPct val="0"/>
              </a:spcBef>
              <a:spcAft>
                <a:spcPct val="0"/>
              </a:spcAft>
              <a:defRPr>
                <a:solidFill>
                  <a:schemeClr val="tx1"/>
                </a:solidFill>
                <a:latin typeface="Arial Narrow" pitchFamily="34" charset="0"/>
              </a:defRPr>
            </a:lvl7pPr>
            <a:lvl8pPr marL="3429000" indent="-228600" eaLnBrk="0" fontAlgn="base" hangingPunct="0">
              <a:spcBef>
                <a:spcPct val="0"/>
              </a:spcBef>
              <a:spcAft>
                <a:spcPct val="0"/>
              </a:spcAft>
              <a:defRPr>
                <a:solidFill>
                  <a:schemeClr val="tx1"/>
                </a:solidFill>
                <a:latin typeface="Arial Narrow" pitchFamily="34" charset="0"/>
              </a:defRPr>
            </a:lvl8pPr>
            <a:lvl9pPr marL="3886200" indent="-228600" eaLnBrk="0" fontAlgn="base" hangingPunct="0">
              <a:spcBef>
                <a:spcPct val="0"/>
              </a:spcBef>
              <a:spcAft>
                <a:spcPct val="0"/>
              </a:spcAft>
              <a:defRPr>
                <a:solidFill>
                  <a:schemeClr val="tx1"/>
                </a:solidFill>
                <a:latin typeface="Arial Narrow" pitchFamily="34" charset="0"/>
              </a:defRPr>
            </a:lvl9pPr>
          </a:lstStyle>
          <a:p>
            <a:pPr algn="just">
              <a:spcBef>
                <a:spcPct val="20000"/>
              </a:spcBef>
              <a:buClr>
                <a:srgbClr val="FF0000"/>
              </a:buClr>
              <a:buSzPct val="65000"/>
              <a:buFont typeface="Wingdings" pitchFamily="2" charset="2"/>
              <a:buChar char="q"/>
              <a:defRPr/>
            </a:pPr>
            <a:r>
              <a:rPr lang="es-ES" sz="3600" b="1" dirty="0">
                <a:solidFill>
                  <a:srgbClr val="FF0000"/>
                </a:solidFill>
                <a:latin typeface="Tahoma" pitchFamily="34" charset="0"/>
              </a:rPr>
              <a:t>Ejemplo.</a:t>
            </a:r>
            <a:endParaRPr lang="es-ES" sz="3600" b="1" dirty="0">
              <a:solidFill>
                <a:srgbClr val="0000FF"/>
              </a:solidFill>
              <a:latin typeface="Tahoma" pitchFamily="34" charset="0"/>
            </a:endParaRPr>
          </a:p>
          <a:p>
            <a:pPr algn="just">
              <a:defRPr/>
            </a:pPr>
            <a:r>
              <a:rPr lang="es-ES" sz="4400" b="1" dirty="0">
                <a:solidFill>
                  <a:srgbClr val="0000FF"/>
                </a:solidFill>
              </a:rPr>
              <a:t>	“</a:t>
            </a:r>
            <a:r>
              <a:rPr lang="es-ES" sz="3200" b="1" dirty="0">
                <a:solidFill>
                  <a:srgbClr val="0000FF"/>
                </a:solidFill>
              </a:rPr>
              <a:t>Sí el perro está irritado, entonces el perro gruñe”. Es una proposición hipotética que enlaza dos proposiciones categóricas.</a:t>
            </a:r>
          </a:p>
          <a:p>
            <a:pPr algn="just">
              <a:defRPr/>
            </a:pPr>
            <a:endParaRPr lang="es-ES" sz="3200" b="1" dirty="0">
              <a:solidFill>
                <a:srgbClr val="0000FF"/>
              </a:solidFill>
            </a:endParaRPr>
          </a:p>
          <a:p>
            <a:pPr algn="just">
              <a:defRPr/>
            </a:pPr>
            <a:r>
              <a:rPr lang="es-ES" sz="3200" b="1" dirty="0">
                <a:solidFill>
                  <a:srgbClr val="0000FF"/>
                </a:solidFill>
              </a:rPr>
              <a:t>	“Hay varios sistemas planetarios”, “probablemente hay vida en Marte” y “Hay carbono radiactivo en todo ser vivo”</a:t>
            </a:r>
          </a:p>
          <a:p>
            <a:pPr algn="just">
              <a:defRPr/>
            </a:pPr>
            <a:endParaRPr lang="es-ES" sz="3600" b="1" dirty="0">
              <a:solidFill>
                <a:srgbClr val="FF0000"/>
              </a:solidFill>
              <a:latin typeface="Tahoma" pitchFamily="34" charset="0"/>
            </a:endParaRPr>
          </a:p>
        </p:txBody>
      </p:sp>
    </p:spTree>
    <p:extLst>
      <p:ext uri="{BB962C8B-B14F-4D97-AF65-F5344CB8AC3E}">
        <p14:creationId xmlns:p14="http://schemas.microsoft.com/office/powerpoint/2010/main" val="977383347"/>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07504" y="44624"/>
            <a:ext cx="8856984" cy="6439833"/>
          </a:xfrm>
          <a:prstGeom prst="rect">
            <a:avLst/>
          </a:prstGeom>
          <a:solidFill>
            <a:schemeClr val="tx1"/>
          </a:solidFill>
        </p:spPr>
      </p:pic>
    </p:spTree>
    <p:extLst>
      <p:ext uri="{BB962C8B-B14F-4D97-AF65-F5344CB8AC3E}">
        <p14:creationId xmlns:p14="http://schemas.microsoft.com/office/powerpoint/2010/main" val="1172939700"/>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155575" y="188912"/>
            <a:ext cx="8929688" cy="877887"/>
          </a:xfrm>
          <a:prstGeom prst="rect">
            <a:avLst/>
          </a:prstGeom>
          <a:solidFill>
            <a:srgbClr val="0099FF"/>
          </a:solidFill>
          <a:ln w="9525">
            <a:noFill/>
            <a:miter lim="800000"/>
            <a:headEnd/>
            <a:tailEnd/>
          </a:ln>
        </p:spPr>
        <p:txBody>
          <a:bodyPr anchor="b"/>
          <a:lstStyle/>
          <a:p>
            <a:pPr algn="ctr" eaLnBrk="1" hangingPunct="1">
              <a:defRPr/>
            </a:pPr>
            <a:endParaRPr lang="es-ES" sz="2800" b="1" dirty="0">
              <a:effectLst>
                <a:outerShdw blurRad="38100" dist="38100" dir="2700000" algn="tl">
                  <a:srgbClr val="000000"/>
                </a:outerShdw>
              </a:effectLst>
              <a:latin typeface="Tahoma" pitchFamily="34" charset="0"/>
            </a:endParaRPr>
          </a:p>
          <a:p>
            <a:pPr eaLnBrk="1" hangingPunct="1">
              <a:defRPr/>
            </a:pPr>
            <a:endParaRPr lang="es-ES" sz="3200" dirty="0"/>
          </a:p>
          <a:p>
            <a:pPr eaLnBrk="1" hangingPunct="1">
              <a:defRPr/>
            </a:pPr>
            <a:endParaRPr lang="es-ES" sz="3200" dirty="0"/>
          </a:p>
          <a:p>
            <a:pPr algn="ctr" eaLnBrk="1" hangingPunct="1">
              <a:defRPr/>
            </a:pPr>
            <a:br>
              <a:rPr lang="es-ES_tradnl" altLang="es-ES" sz="2400" b="1" dirty="0"/>
            </a:br>
            <a:r>
              <a:rPr lang="es-ES_tradnl" altLang="es-ES" sz="2400" b="1" dirty="0">
                <a:effectLst>
                  <a:outerShdw blurRad="38100" dist="38100" dir="2700000" algn="tl">
                    <a:srgbClr val="000000"/>
                  </a:outerShdw>
                </a:effectLst>
                <a:latin typeface="Tahoma" pitchFamily="34" charset="0"/>
              </a:rPr>
              <a:t>Formulación del problema y la Hipótesis a nivel: EXPLICATIVO - EXPERIMENTAL</a:t>
            </a:r>
            <a:endParaRPr lang="es-ES" sz="2400" b="1" dirty="0">
              <a:effectLst>
                <a:outerShdw blurRad="38100" dist="38100" dir="2700000" algn="tl">
                  <a:srgbClr val="000000"/>
                </a:outerShdw>
              </a:effectLst>
              <a:latin typeface="Tahoma" pitchFamily="34" charset="0"/>
            </a:endParaRPr>
          </a:p>
        </p:txBody>
      </p:sp>
      <p:pic>
        <p:nvPicPr>
          <p:cNvPr id="7" name="Imagen 6"/>
          <p:cNvPicPr>
            <a:picLocks noChangeAspect="1"/>
          </p:cNvPicPr>
          <p:nvPr/>
        </p:nvPicPr>
        <p:blipFill>
          <a:blip r:embed="rId2"/>
          <a:stretch>
            <a:fillRect/>
          </a:stretch>
        </p:blipFill>
        <p:spPr>
          <a:xfrm>
            <a:off x="155575" y="1196753"/>
            <a:ext cx="8929688" cy="5472608"/>
          </a:xfrm>
          <a:prstGeom prst="rect">
            <a:avLst/>
          </a:prstGeom>
        </p:spPr>
      </p:pic>
    </p:spTree>
    <p:extLst>
      <p:ext uri="{BB962C8B-B14F-4D97-AF65-F5344CB8AC3E}">
        <p14:creationId xmlns:p14="http://schemas.microsoft.com/office/powerpoint/2010/main" val="2761784783"/>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55575" y="188913"/>
            <a:ext cx="8929688" cy="576262"/>
          </a:xfrm>
          <a:prstGeom prst="rect">
            <a:avLst/>
          </a:prstGeom>
          <a:solidFill>
            <a:srgbClr val="0099FF"/>
          </a:solidFill>
          <a:ln w="9525">
            <a:noFill/>
            <a:miter lim="800000"/>
            <a:headEnd/>
            <a:tailEnd/>
          </a:ln>
        </p:spPr>
        <p:txBody>
          <a:bodyPr anchor="b"/>
          <a:lstStyle/>
          <a:p>
            <a:pPr algn="ctr" eaLnBrk="1" hangingPunct="1">
              <a:defRPr/>
            </a:pPr>
            <a:endParaRPr lang="es-ES" sz="3200" b="1" dirty="0">
              <a:effectLst>
                <a:outerShdw blurRad="38100" dist="38100" dir="2700000" algn="tl">
                  <a:srgbClr val="000000"/>
                </a:outerShdw>
              </a:effectLst>
              <a:latin typeface="Tahoma" pitchFamily="34" charset="0"/>
            </a:endParaRPr>
          </a:p>
          <a:p>
            <a:pPr eaLnBrk="1" hangingPunct="1">
              <a:defRPr/>
            </a:pPr>
            <a:endParaRPr lang="es-ES" sz="3600" dirty="0"/>
          </a:p>
          <a:p>
            <a:pPr eaLnBrk="1" hangingPunct="1">
              <a:defRPr/>
            </a:pPr>
            <a:endParaRPr lang="es-ES" sz="3600" dirty="0"/>
          </a:p>
          <a:p>
            <a:pPr algn="ctr" eaLnBrk="1" hangingPunct="1">
              <a:defRPr/>
            </a:pPr>
            <a:br>
              <a:rPr lang="es-ES_tradnl" altLang="es-ES" sz="2800" b="1" dirty="0"/>
            </a:br>
            <a:r>
              <a:rPr lang="es-ES_tradnl" altLang="es-ES" sz="2800" b="1" dirty="0">
                <a:effectLst>
                  <a:outerShdw blurRad="38100" dist="38100" dir="2700000" algn="tl">
                    <a:srgbClr val="000000"/>
                  </a:outerShdw>
                </a:effectLst>
                <a:latin typeface="Tahoma" pitchFamily="34" charset="0"/>
              </a:rPr>
              <a:t>TIPOS DE HIPÓTESIS</a:t>
            </a:r>
            <a:endParaRPr lang="es-ES" sz="2800" b="1" dirty="0">
              <a:effectLst>
                <a:outerShdw blurRad="38100" dist="38100" dir="2700000" algn="tl">
                  <a:srgbClr val="000000"/>
                </a:outerShdw>
              </a:effectLst>
              <a:latin typeface="Tahoma" pitchFamily="34" charset="0"/>
            </a:endParaRPr>
          </a:p>
        </p:txBody>
      </p:sp>
      <p:sp>
        <p:nvSpPr>
          <p:cNvPr id="4" name="Rectangle 3"/>
          <p:cNvSpPr txBox="1">
            <a:spLocks noChangeArrowheads="1"/>
          </p:cNvSpPr>
          <p:nvPr/>
        </p:nvSpPr>
        <p:spPr bwMode="auto">
          <a:xfrm>
            <a:off x="252413" y="981075"/>
            <a:ext cx="8783637" cy="4968875"/>
          </a:xfrm>
          <a:prstGeom prst="rect">
            <a:avLst/>
          </a:prstGeom>
          <a:solidFill>
            <a:schemeClr val="tx1"/>
          </a:solidFill>
          <a:ln w="57150">
            <a:solidFill>
              <a:srgbClr val="FF6600"/>
            </a:solidFill>
            <a:miter lim="800000"/>
            <a:headEnd/>
            <a:tailEnd/>
          </a:ln>
        </p:spPr>
        <p:txBody>
          <a:bodyPr/>
          <a:lstStyle>
            <a:lvl1pPr marL="457200" indent="-457200"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0"/>
              </a:spcBef>
              <a:spcAft>
                <a:spcPct val="0"/>
              </a:spcAft>
              <a:defRPr>
                <a:solidFill>
                  <a:schemeClr val="tx1"/>
                </a:solidFill>
                <a:latin typeface="Arial Narrow" pitchFamily="34" charset="0"/>
              </a:defRPr>
            </a:lvl6pPr>
            <a:lvl7pPr marL="2971800" indent="-228600" eaLnBrk="0" fontAlgn="base" hangingPunct="0">
              <a:spcBef>
                <a:spcPct val="0"/>
              </a:spcBef>
              <a:spcAft>
                <a:spcPct val="0"/>
              </a:spcAft>
              <a:defRPr>
                <a:solidFill>
                  <a:schemeClr val="tx1"/>
                </a:solidFill>
                <a:latin typeface="Arial Narrow" pitchFamily="34" charset="0"/>
              </a:defRPr>
            </a:lvl7pPr>
            <a:lvl8pPr marL="3429000" indent="-228600" eaLnBrk="0" fontAlgn="base" hangingPunct="0">
              <a:spcBef>
                <a:spcPct val="0"/>
              </a:spcBef>
              <a:spcAft>
                <a:spcPct val="0"/>
              </a:spcAft>
              <a:defRPr>
                <a:solidFill>
                  <a:schemeClr val="tx1"/>
                </a:solidFill>
                <a:latin typeface="Arial Narrow" pitchFamily="34" charset="0"/>
              </a:defRPr>
            </a:lvl8pPr>
            <a:lvl9pPr marL="3886200" indent="-228600" eaLnBrk="0" fontAlgn="base" hangingPunct="0">
              <a:spcBef>
                <a:spcPct val="0"/>
              </a:spcBef>
              <a:spcAft>
                <a:spcPct val="0"/>
              </a:spcAft>
              <a:defRPr>
                <a:solidFill>
                  <a:schemeClr val="tx1"/>
                </a:solidFill>
                <a:latin typeface="Arial Narrow" pitchFamily="34" charset="0"/>
              </a:defRPr>
            </a:lvl9pPr>
          </a:lstStyle>
          <a:p>
            <a:pPr marL="0" indent="0" algn="just">
              <a:spcBef>
                <a:spcPct val="20000"/>
              </a:spcBef>
              <a:buClr>
                <a:srgbClr val="FF0000"/>
              </a:buClr>
              <a:buSzPct val="65000"/>
              <a:tabLst>
                <a:tab pos="442913" algn="l"/>
              </a:tabLst>
              <a:defRPr/>
            </a:pPr>
            <a:r>
              <a:rPr lang="es-ES" sz="4000" b="1" dirty="0">
                <a:solidFill>
                  <a:srgbClr val="FF0000"/>
                </a:solidFill>
                <a:latin typeface="Tahoma" pitchFamily="34" charset="0"/>
              </a:rPr>
              <a:t>	EJEMPLO:</a:t>
            </a:r>
          </a:p>
          <a:p>
            <a:pPr algn="just">
              <a:defRPr/>
            </a:pPr>
            <a:r>
              <a:rPr lang="es-ES" sz="3600" b="1" dirty="0">
                <a:solidFill>
                  <a:srgbClr val="0000FF"/>
                </a:solidFill>
              </a:rPr>
              <a:t>	</a:t>
            </a:r>
            <a:r>
              <a:rPr lang="es-ES" sz="4000" b="1" dirty="0">
                <a:solidFill>
                  <a:srgbClr val="0000FF"/>
                </a:solidFill>
              </a:rPr>
              <a:t>“El grado de instrucción de los padres es uno de los principales factores que </a:t>
            </a:r>
            <a:r>
              <a:rPr lang="es-ES" sz="4000" b="1" i="1" dirty="0">
                <a:solidFill>
                  <a:srgbClr val="FF0000"/>
                </a:solidFill>
              </a:rPr>
              <a:t>influye</a:t>
            </a:r>
            <a:r>
              <a:rPr lang="es-ES" sz="4000" b="1" dirty="0">
                <a:solidFill>
                  <a:srgbClr val="0000FF"/>
                </a:solidFill>
              </a:rPr>
              <a:t> en la permanencia de los adolescentes en el sistema educativo formal”.</a:t>
            </a:r>
            <a:endParaRPr lang="es-ES" sz="4000" b="1" dirty="0">
              <a:solidFill>
                <a:srgbClr val="FF0000"/>
              </a:solidFill>
              <a:latin typeface="Tahoma" pitchFamily="34" charset="0"/>
            </a:endParaRPr>
          </a:p>
        </p:txBody>
      </p:sp>
    </p:spTree>
    <p:extLst>
      <p:ext uri="{BB962C8B-B14F-4D97-AF65-F5344CB8AC3E}">
        <p14:creationId xmlns:p14="http://schemas.microsoft.com/office/powerpoint/2010/main" val="2590865820"/>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55575" y="188913"/>
            <a:ext cx="8929688" cy="576262"/>
          </a:xfrm>
          <a:prstGeom prst="rect">
            <a:avLst/>
          </a:prstGeom>
          <a:solidFill>
            <a:srgbClr val="0099FF"/>
          </a:solidFill>
          <a:ln w="9525">
            <a:noFill/>
            <a:miter lim="800000"/>
            <a:headEnd/>
            <a:tailEnd/>
          </a:ln>
        </p:spPr>
        <p:txBody>
          <a:bodyPr anchor="b"/>
          <a:lstStyle/>
          <a:p>
            <a:pPr algn="ctr" eaLnBrk="1" hangingPunct="1">
              <a:defRPr/>
            </a:pPr>
            <a:endParaRPr lang="es-ES" sz="3200" b="1" dirty="0">
              <a:effectLst>
                <a:outerShdw blurRad="38100" dist="38100" dir="2700000" algn="tl">
                  <a:srgbClr val="000000"/>
                </a:outerShdw>
              </a:effectLst>
              <a:latin typeface="Tahoma" pitchFamily="34" charset="0"/>
            </a:endParaRPr>
          </a:p>
          <a:p>
            <a:pPr eaLnBrk="1" hangingPunct="1">
              <a:defRPr/>
            </a:pPr>
            <a:endParaRPr lang="es-ES" sz="3600" dirty="0"/>
          </a:p>
          <a:p>
            <a:pPr eaLnBrk="1" hangingPunct="1">
              <a:defRPr/>
            </a:pPr>
            <a:endParaRPr lang="es-ES" sz="3600" dirty="0"/>
          </a:p>
          <a:p>
            <a:pPr algn="ctr" eaLnBrk="1" hangingPunct="1">
              <a:defRPr/>
            </a:pPr>
            <a:br>
              <a:rPr lang="es-ES_tradnl" altLang="es-ES" sz="2800" b="1" dirty="0"/>
            </a:br>
            <a:r>
              <a:rPr lang="es-ES_tradnl" altLang="es-ES" sz="2800" b="1" dirty="0">
                <a:effectLst>
                  <a:outerShdw blurRad="38100" dist="38100" dir="2700000" algn="tl">
                    <a:srgbClr val="000000"/>
                  </a:outerShdw>
                </a:effectLst>
                <a:latin typeface="Tahoma" pitchFamily="34" charset="0"/>
              </a:rPr>
              <a:t>TIPOS DE HIPÓTESIS</a:t>
            </a:r>
            <a:endParaRPr lang="es-ES" sz="2800" b="1" dirty="0">
              <a:effectLst>
                <a:outerShdw blurRad="38100" dist="38100" dir="2700000" algn="tl">
                  <a:srgbClr val="000000"/>
                </a:outerShdw>
              </a:effectLst>
              <a:latin typeface="Tahoma" pitchFamily="34" charset="0"/>
            </a:endParaRPr>
          </a:p>
        </p:txBody>
      </p:sp>
      <p:sp>
        <p:nvSpPr>
          <p:cNvPr id="44035" name="Rectangle 3"/>
          <p:cNvSpPr txBox="1">
            <a:spLocks noChangeArrowheads="1"/>
          </p:cNvSpPr>
          <p:nvPr/>
        </p:nvSpPr>
        <p:spPr bwMode="auto">
          <a:xfrm>
            <a:off x="252413" y="981075"/>
            <a:ext cx="8783637" cy="5111750"/>
          </a:xfrm>
          <a:prstGeom prst="rect">
            <a:avLst/>
          </a:prstGeom>
          <a:solidFill>
            <a:schemeClr val="tx1"/>
          </a:solidFill>
          <a:ln w="57150">
            <a:solidFill>
              <a:srgbClr val="FF6600"/>
            </a:solidFill>
            <a:miter lim="800000"/>
            <a:headEnd/>
            <a:tailEnd/>
          </a:ln>
        </p:spPr>
        <p:txBody>
          <a:bodyPr/>
          <a:lstStyle>
            <a:lvl1pPr marL="457200" indent="-457200">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buClr>
                <a:srgbClr val="FF0000"/>
              </a:buClr>
              <a:buFont typeface="Wingdings" panose="05000000000000000000" pitchFamily="2" charset="2"/>
              <a:buChar char="q"/>
            </a:pPr>
            <a:r>
              <a:rPr lang="es-ES" altLang="es-PE" b="1" dirty="0">
                <a:solidFill>
                  <a:srgbClr val="FF0000"/>
                </a:solidFill>
              </a:rPr>
              <a:t>HIPÓTESIS ESTADÍSTICA.</a:t>
            </a:r>
            <a:endParaRPr lang="es-ES" altLang="es-PE" b="1" dirty="0">
              <a:solidFill>
                <a:srgbClr val="0000FF"/>
              </a:solidFill>
            </a:endParaRPr>
          </a:p>
          <a:p>
            <a:pPr algn="just">
              <a:spcBef>
                <a:spcPct val="0"/>
              </a:spcBef>
              <a:buClrTx/>
              <a:buSzTx/>
              <a:buFontTx/>
              <a:buNone/>
            </a:pPr>
            <a:r>
              <a:rPr lang="es-ES" altLang="es-PE" b="1" dirty="0">
                <a:solidFill>
                  <a:srgbClr val="0000FF"/>
                </a:solidFill>
                <a:latin typeface="Arial Narrow" panose="020B0606020202030204" pitchFamily="34" charset="0"/>
              </a:rPr>
              <a:t>	Son suposiciones hechas sobre una población en términos estadísticos, las que son construidas con la finalidad de hacer posible la comprobación de la validez de la hipótesis de investigación. Son de dos tipos: </a:t>
            </a:r>
            <a:r>
              <a:rPr lang="es-ES" altLang="es-PE" sz="3600" b="1" dirty="0">
                <a:solidFill>
                  <a:srgbClr val="FF0000"/>
                </a:solidFill>
              </a:rPr>
              <a:t>    </a:t>
            </a:r>
            <a:endParaRPr lang="es-ES" altLang="es-PE" sz="2800" b="1" dirty="0">
              <a:solidFill>
                <a:srgbClr val="FF0000"/>
              </a:solidFill>
            </a:endParaRPr>
          </a:p>
          <a:p>
            <a:pPr>
              <a:spcBef>
                <a:spcPct val="0"/>
              </a:spcBef>
              <a:buClrTx/>
              <a:buSzTx/>
              <a:buFontTx/>
              <a:buNone/>
            </a:pPr>
            <a:r>
              <a:rPr lang="es-ES" altLang="es-PE" sz="2800" b="1" dirty="0">
                <a:solidFill>
                  <a:srgbClr val="FF0000"/>
                </a:solidFill>
              </a:rPr>
              <a:t>	</a:t>
            </a:r>
            <a:r>
              <a:rPr lang="es-ES" altLang="es-PE" sz="2800" b="1" dirty="0">
                <a:solidFill>
                  <a:srgbClr val="0000FF"/>
                </a:solidFill>
                <a:latin typeface="Arial Narrow" panose="020B0606020202030204" pitchFamily="34" charset="0"/>
              </a:rPr>
              <a:t>- Hipótesis </a:t>
            </a:r>
            <a:r>
              <a:rPr lang="es-ES" altLang="es-PE" sz="2800" b="1" dirty="0">
                <a:solidFill>
                  <a:srgbClr val="FF0000"/>
                </a:solidFill>
                <a:latin typeface="Arial Narrow" panose="020B0606020202030204" pitchFamily="34" charset="0"/>
              </a:rPr>
              <a:t>Nula (Ho)</a:t>
            </a:r>
            <a:r>
              <a:rPr lang="es-ES" altLang="es-PE" sz="2800" b="1" dirty="0">
                <a:solidFill>
                  <a:srgbClr val="0000FF"/>
                </a:solidFill>
                <a:latin typeface="Arial Narrow" panose="020B0606020202030204" pitchFamily="34" charset="0"/>
              </a:rPr>
              <a:t> y </a:t>
            </a:r>
            <a:r>
              <a:rPr lang="es-ES" altLang="es-PE" sz="2800" b="1" dirty="0">
                <a:solidFill>
                  <a:srgbClr val="FF0000"/>
                </a:solidFill>
                <a:latin typeface="Arial Narrow" panose="020B0606020202030204" pitchFamily="34" charset="0"/>
              </a:rPr>
              <a:t>Alternativa (Ha)</a:t>
            </a:r>
            <a:r>
              <a:rPr lang="es-ES" altLang="es-PE" sz="2800" b="1" dirty="0">
                <a:solidFill>
                  <a:srgbClr val="0000FF"/>
                </a:solidFill>
                <a:latin typeface="Arial Narrow" panose="020B0606020202030204" pitchFamily="34" charset="0"/>
              </a:rPr>
              <a:t>. </a:t>
            </a:r>
          </a:p>
          <a:p>
            <a:pPr>
              <a:spcBef>
                <a:spcPct val="0"/>
              </a:spcBef>
              <a:buClrTx/>
              <a:buSzTx/>
              <a:buFontTx/>
              <a:buNone/>
            </a:pPr>
            <a:r>
              <a:rPr lang="es-ES" altLang="es-PE" sz="2800" b="1" dirty="0">
                <a:solidFill>
                  <a:srgbClr val="0000FF"/>
                </a:solidFill>
                <a:latin typeface="Arial Narrow" panose="020B0606020202030204" pitchFamily="34" charset="0"/>
              </a:rPr>
              <a:t>	- La hipótesis nula generalmente es la negación de la</a:t>
            </a:r>
          </a:p>
          <a:p>
            <a:pPr>
              <a:spcBef>
                <a:spcPct val="0"/>
              </a:spcBef>
              <a:buClrTx/>
              <a:buSzTx/>
              <a:buFontTx/>
              <a:buNone/>
            </a:pPr>
            <a:r>
              <a:rPr lang="es-ES" altLang="es-PE" sz="2800" b="1" dirty="0">
                <a:solidFill>
                  <a:srgbClr val="0000FF"/>
                </a:solidFill>
                <a:latin typeface="Arial Narrow" panose="020B0606020202030204" pitchFamily="34" charset="0"/>
              </a:rPr>
              <a:t>	   hipótesis de investigación.</a:t>
            </a:r>
          </a:p>
          <a:p>
            <a:pPr>
              <a:spcBef>
                <a:spcPct val="0"/>
              </a:spcBef>
              <a:buClrTx/>
              <a:buSzTx/>
              <a:buFontTx/>
              <a:buNone/>
            </a:pPr>
            <a:r>
              <a:rPr lang="es-ES" altLang="es-PE" sz="2800" b="1" dirty="0">
                <a:solidFill>
                  <a:srgbClr val="0000FF"/>
                </a:solidFill>
                <a:latin typeface="Arial Narrow" panose="020B0606020202030204" pitchFamily="34" charset="0"/>
              </a:rPr>
              <a:t>	- La hipótesis alterna es ídem a hipótesis de investigación.</a:t>
            </a:r>
            <a:endParaRPr lang="es-ES" altLang="es-PE" sz="2800" dirty="0">
              <a:solidFill>
                <a:srgbClr val="0000FF"/>
              </a:solidFill>
              <a:latin typeface="Arial Narrow" panose="020B0606020202030204" pitchFamily="34" charset="0"/>
            </a:endParaRPr>
          </a:p>
          <a:p>
            <a:pPr>
              <a:spcBef>
                <a:spcPct val="0"/>
              </a:spcBef>
              <a:buClrTx/>
              <a:buSzTx/>
              <a:buFontTx/>
              <a:buNone/>
            </a:pPr>
            <a:r>
              <a:rPr lang="es-ES" altLang="es-PE" sz="2800" b="1" dirty="0">
                <a:solidFill>
                  <a:srgbClr val="0000FF"/>
                </a:solidFill>
                <a:latin typeface="Arial Narrow" panose="020B0606020202030204" pitchFamily="34" charset="0"/>
              </a:rPr>
              <a:t> </a:t>
            </a:r>
            <a:endParaRPr lang="es-ES" altLang="es-PE" sz="2800" dirty="0">
              <a:solidFill>
                <a:srgbClr val="0000FF"/>
              </a:solidFill>
              <a:latin typeface="Arial Narrow" panose="020B0606020202030204" pitchFamily="34" charset="0"/>
            </a:endParaRP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252413" y="188913"/>
            <a:ext cx="8783637" cy="792162"/>
          </a:xfrm>
          <a:prstGeom prst="rect">
            <a:avLst/>
          </a:prstGeom>
          <a:solidFill>
            <a:srgbClr val="0099FF"/>
          </a:solidFill>
          <a:ln w="9525">
            <a:noFill/>
            <a:miter lim="800000"/>
            <a:headEnd/>
            <a:tailEnd/>
          </a:ln>
        </p:spPr>
        <p:txBody>
          <a:bodyPr anchor="b"/>
          <a:lstStyle/>
          <a:p>
            <a:pPr algn="ctr" eaLnBrk="1" hangingPunct="1">
              <a:defRPr/>
            </a:pPr>
            <a:endParaRPr lang="es-ES" sz="3200" b="1" dirty="0">
              <a:effectLst>
                <a:outerShdw blurRad="38100" dist="38100" dir="2700000" algn="tl">
                  <a:srgbClr val="000000"/>
                </a:outerShdw>
              </a:effectLst>
              <a:latin typeface="Tahoma" pitchFamily="34" charset="0"/>
            </a:endParaRPr>
          </a:p>
          <a:p>
            <a:pPr eaLnBrk="1" hangingPunct="1">
              <a:defRPr/>
            </a:pPr>
            <a:endParaRPr lang="es-ES" sz="3600" dirty="0"/>
          </a:p>
          <a:p>
            <a:pPr eaLnBrk="1" hangingPunct="1">
              <a:defRPr/>
            </a:pPr>
            <a:endParaRPr lang="es-ES" sz="3600" dirty="0"/>
          </a:p>
          <a:p>
            <a:pPr eaLnBrk="1" hangingPunct="1">
              <a:defRPr/>
            </a:pPr>
            <a:br>
              <a:rPr lang="es-ES_tradnl" altLang="es-ES" sz="2800" b="1" dirty="0"/>
            </a:br>
            <a:r>
              <a:rPr lang="es-ES_tradnl" altLang="es-ES" sz="4400" b="1" dirty="0">
                <a:effectLst>
                  <a:outerShdw blurRad="38100" dist="38100" dir="2700000" algn="tl">
                    <a:srgbClr val="000000">
                      <a:alpha val="43137"/>
                    </a:srgbClr>
                  </a:outerShdw>
                </a:effectLst>
                <a:latin typeface="Tahoma" pitchFamily="34" charset="0"/>
              </a:rPr>
              <a:t>EJEMPLO</a:t>
            </a:r>
            <a:endParaRPr lang="es-ES" sz="2800" b="1" dirty="0">
              <a:effectLst>
                <a:outerShdw blurRad="38100" dist="38100" dir="2700000" algn="tl">
                  <a:srgbClr val="000000">
                    <a:alpha val="43137"/>
                  </a:srgbClr>
                </a:outerShdw>
              </a:effectLst>
              <a:latin typeface="Tahoma" pitchFamily="34" charset="0"/>
            </a:endParaRPr>
          </a:p>
        </p:txBody>
      </p:sp>
      <p:sp>
        <p:nvSpPr>
          <p:cNvPr id="45059" name="Rectangle 3"/>
          <p:cNvSpPr txBox="1">
            <a:spLocks noChangeArrowheads="1"/>
          </p:cNvSpPr>
          <p:nvPr/>
        </p:nvSpPr>
        <p:spPr bwMode="auto">
          <a:xfrm>
            <a:off x="252413" y="981075"/>
            <a:ext cx="8783637" cy="5472113"/>
          </a:xfrm>
          <a:prstGeom prst="rect">
            <a:avLst/>
          </a:prstGeom>
          <a:solidFill>
            <a:schemeClr val="tx1"/>
          </a:solidFill>
          <a:ln w="57150">
            <a:solidFill>
              <a:srgbClr val="FF6600"/>
            </a:solidFill>
            <a:miter lim="800000"/>
            <a:headEnd/>
            <a:tailEnd/>
          </a:ln>
        </p:spPr>
        <p:txBody>
          <a:bodyPr/>
          <a:lstStyle>
            <a:lvl1pPr marL="457200" indent="-457200">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buClr>
                <a:srgbClr val="FF0000"/>
              </a:buClr>
              <a:buFont typeface="Wingdings" panose="05000000000000000000" pitchFamily="2" charset="2"/>
              <a:buChar char="q"/>
            </a:pPr>
            <a:r>
              <a:rPr lang="es-ES" altLang="es-PE" sz="2800" b="1" dirty="0">
                <a:solidFill>
                  <a:srgbClr val="FF0000"/>
                </a:solidFill>
              </a:rPr>
              <a:t>HIPÓTESIS DE INVESTIGACIÓN (Hi) </a:t>
            </a:r>
          </a:p>
          <a:p>
            <a:pPr algn="just">
              <a:spcBef>
                <a:spcPct val="0"/>
              </a:spcBef>
              <a:buClrTx/>
              <a:buSzTx/>
              <a:buFontTx/>
              <a:buNone/>
            </a:pPr>
            <a:r>
              <a:rPr lang="es-ES" altLang="es-PE" sz="2800" b="1" i="1" dirty="0">
                <a:solidFill>
                  <a:srgbClr val="0000FF"/>
                </a:solidFill>
                <a:latin typeface="Arial Narrow" panose="020B0606020202030204" pitchFamily="34" charset="0"/>
              </a:rPr>
              <a:t>	</a:t>
            </a:r>
            <a:r>
              <a:rPr lang="es-ES" altLang="es-PE" sz="2800" b="1" dirty="0">
                <a:solidFill>
                  <a:srgbClr val="0000FF"/>
                </a:solidFill>
                <a:latin typeface="Arial Narrow" panose="020B0606020202030204" pitchFamily="34" charset="0"/>
              </a:rPr>
              <a:t>“El clima organizacional influye en la gestión académica de la E.P. de Ingeniería de Sistemas, 2017”.</a:t>
            </a:r>
            <a:endParaRPr lang="es-ES" altLang="es-PE" sz="2800" b="1" dirty="0">
              <a:solidFill>
                <a:srgbClr val="0000FF"/>
              </a:solidFill>
            </a:endParaRPr>
          </a:p>
          <a:p>
            <a:pPr algn="just">
              <a:buClr>
                <a:srgbClr val="FF0000"/>
              </a:buClr>
              <a:buFont typeface="Wingdings" panose="05000000000000000000" pitchFamily="2" charset="2"/>
              <a:buChar char="q"/>
            </a:pPr>
            <a:r>
              <a:rPr lang="es-ES" altLang="es-PE" sz="2800" b="1" dirty="0">
                <a:solidFill>
                  <a:srgbClr val="FF0000"/>
                </a:solidFill>
              </a:rPr>
              <a:t>HIPÓTESIS NULA (Ho:) </a:t>
            </a:r>
            <a:r>
              <a:rPr lang="es-ES" altLang="es-PE" sz="2800" b="1" dirty="0">
                <a:solidFill>
                  <a:srgbClr val="0000FF"/>
                </a:solidFill>
              </a:rPr>
              <a:t>(niega la Hi)</a:t>
            </a:r>
          </a:p>
          <a:p>
            <a:pPr algn="just">
              <a:spcBef>
                <a:spcPct val="0"/>
              </a:spcBef>
              <a:buClrTx/>
              <a:buSzTx/>
              <a:buFontTx/>
              <a:buNone/>
            </a:pPr>
            <a:r>
              <a:rPr lang="es-ES" altLang="es-PE" sz="2800" b="1" dirty="0">
                <a:solidFill>
                  <a:srgbClr val="0000FF"/>
                </a:solidFill>
                <a:latin typeface="Arial Narrow" panose="020B0606020202030204" pitchFamily="34" charset="0"/>
              </a:rPr>
              <a:t>	“El clima organizacional NO influye en la gestión académica de la E.P. de Ingeniería de Sistemas, 2017”</a:t>
            </a:r>
          </a:p>
          <a:p>
            <a:pPr algn="just">
              <a:buClr>
                <a:srgbClr val="FF0000"/>
              </a:buClr>
              <a:buFont typeface="Wingdings" panose="05000000000000000000" pitchFamily="2" charset="2"/>
              <a:buChar char="q"/>
            </a:pPr>
            <a:r>
              <a:rPr lang="es-ES" altLang="es-PE" sz="2400" b="1" dirty="0">
                <a:solidFill>
                  <a:srgbClr val="FF0000"/>
                </a:solidFill>
              </a:rPr>
              <a:t>HIPÓTESIS ALTERNATIVA </a:t>
            </a:r>
            <a:r>
              <a:rPr lang="es-ES" altLang="es-PE" b="1" dirty="0">
                <a:solidFill>
                  <a:srgbClr val="FF0000"/>
                </a:solidFill>
              </a:rPr>
              <a:t>(Ha) </a:t>
            </a:r>
            <a:r>
              <a:rPr lang="es-ES" altLang="es-PE" sz="2800" b="1" dirty="0">
                <a:solidFill>
                  <a:srgbClr val="0000FF"/>
                </a:solidFill>
              </a:rPr>
              <a:t>(es ídem a Hi)</a:t>
            </a:r>
          </a:p>
          <a:p>
            <a:pPr algn="just">
              <a:spcBef>
                <a:spcPct val="0"/>
              </a:spcBef>
              <a:buClrTx/>
              <a:buSzTx/>
              <a:buFontTx/>
              <a:buNone/>
            </a:pPr>
            <a:r>
              <a:rPr lang="es-ES" altLang="es-PE" b="1" i="1" dirty="0">
                <a:solidFill>
                  <a:srgbClr val="0000FF"/>
                </a:solidFill>
                <a:latin typeface="Arial Narrow" panose="020B0606020202030204" pitchFamily="34" charset="0"/>
              </a:rPr>
              <a:t>	</a:t>
            </a:r>
            <a:r>
              <a:rPr lang="es-ES" altLang="es-PE" b="1" dirty="0">
                <a:solidFill>
                  <a:srgbClr val="0000FF"/>
                </a:solidFill>
                <a:latin typeface="Arial Narrow" panose="020B0606020202030204" pitchFamily="34" charset="0"/>
              </a:rPr>
              <a:t>“El clima organizacional influye en la gestión académica de la E.P. de Ingeniería de Sistemas, 2017”.</a:t>
            </a:r>
            <a:endParaRPr lang="es-ES" altLang="es-PE" b="1" dirty="0">
              <a:solidFill>
                <a:srgbClr val="0000FF"/>
              </a:solidFill>
            </a:endParaRP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99537" y="332656"/>
            <a:ext cx="8783637" cy="648071"/>
          </a:xfrm>
          <a:prstGeom prst="rect">
            <a:avLst/>
          </a:prstGeom>
          <a:solidFill>
            <a:srgbClr val="0099FF"/>
          </a:solidFill>
          <a:ln w="9525">
            <a:noFill/>
            <a:miter lim="800000"/>
            <a:headEnd/>
            <a:tailEnd/>
          </a:ln>
        </p:spPr>
        <p:txBody>
          <a:bodyPr anchor="b"/>
          <a:lstStyle/>
          <a:p>
            <a:pPr algn="just" eaLnBrk="1" hangingPunct="1">
              <a:defRPr/>
            </a:pPr>
            <a:endParaRPr lang="es-ES" sz="2000" b="1" dirty="0">
              <a:effectLst>
                <a:outerShdw blurRad="38100" dist="38100" dir="2700000" algn="tl">
                  <a:srgbClr val="000000"/>
                </a:outerShdw>
              </a:effectLst>
              <a:latin typeface="Tahoma" pitchFamily="34" charset="0"/>
            </a:endParaRPr>
          </a:p>
          <a:p>
            <a:pPr algn="just" eaLnBrk="1" hangingPunct="1">
              <a:defRPr/>
            </a:pPr>
            <a:endParaRPr lang="es-ES" sz="2400" dirty="0"/>
          </a:p>
          <a:p>
            <a:pPr algn="just" eaLnBrk="1" hangingPunct="1">
              <a:defRPr/>
            </a:pPr>
            <a:endParaRPr lang="es-ES" sz="2400" dirty="0"/>
          </a:p>
          <a:p>
            <a:pPr algn="just" eaLnBrk="1" hangingPunct="1">
              <a:defRPr/>
            </a:pPr>
            <a:br>
              <a:rPr lang="es-ES_tradnl" altLang="es-ES" b="1" dirty="0"/>
            </a:br>
            <a:r>
              <a:rPr lang="es-ES_tradnl" altLang="es-ES" sz="2800" b="1" dirty="0">
                <a:effectLst>
                  <a:outerShdw blurRad="38100" dist="38100" dir="2700000" algn="tl">
                    <a:srgbClr val="000000">
                      <a:alpha val="43137"/>
                    </a:srgbClr>
                  </a:outerShdw>
                </a:effectLst>
                <a:latin typeface="Tahoma" pitchFamily="34" charset="0"/>
              </a:rPr>
              <a:t>Matriz de Consistencia (</a:t>
            </a:r>
            <a:r>
              <a:rPr lang="es-ES_tradnl" altLang="es-ES" sz="2800" b="1" dirty="0" err="1">
                <a:effectLst>
                  <a:outerShdw blurRad="38100" dist="38100" dir="2700000" algn="tl">
                    <a:srgbClr val="000000">
                      <a:alpha val="43137"/>
                    </a:srgbClr>
                  </a:outerShdw>
                </a:effectLst>
                <a:latin typeface="Tahoma" pitchFamily="34" charset="0"/>
              </a:rPr>
              <a:t>Variales</a:t>
            </a:r>
            <a:r>
              <a:rPr lang="es-ES_tradnl" altLang="es-ES" sz="2800" b="1" dirty="0">
                <a:effectLst>
                  <a:outerShdw blurRad="38100" dist="38100" dir="2700000" algn="tl">
                    <a:srgbClr val="000000">
                      <a:alpha val="43137"/>
                    </a:srgbClr>
                  </a:outerShdw>
                </a:effectLst>
                <a:latin typeface="Tahoma" pitchFamily="34" charset="0"/>
              </a:rPr>
              <a:t> e hipótesis)</a:t>
            </a:r>
            <a:endParaRPr lang="es-ES" sz="1600" b="1" dirty="0">
              <a:effectLst>
                <a:outerShdw blurRad="38100" dist="38100" dir="2700000" algn="tl">
                  <a:srgbClr val="000000">
                    <a:alpha val="43137"/>
                  </a:srgbClr>
                </a:outerShdw>
              </a:effectLst>
              <a:latin typeface="Tahoma" pitchFamily="34" charset="0"/>
            </a:endParaRPr>
          </a:p>
        </p:txBody>
      </p:sp>
      <p:graphicFrame>
        <p:nvGraphicFramePr>
          <p:cNvPr id="4" name="1 Tabla"/>
          <p:cNvGraphicFramePr>
            <a:graphicFrameLocks noGrp="1"/>
          </p:cNvGraphicFramePr>
          <p:nvPr>
            <p:extLst>
              <p:ext uri="{D42A27DB-BD31-4B8C-83A1-F6EECF244321}">
                <p14:modId xmlns:p14="http://schemas.microsoft.com/office/powerpoint/2010/main" val="1541601830"/>
              </p:ext>
            </p:extLst>
          </p:nvPr>
        </p:nvGraphicFramePr>
        <p:xfrm>
          <a:off x="142875" y="1124744"/>
          <a:ext cx="8858250" cy="4469755"/>
        </p:xfrm>
        <a:graphic>
          <a:graphicData uri="http://schemas.openxmlformats.org/drawingml/2006/table">
            <a:tbl>
              <a:tblPr firstRow="1" bandRow="1">
                <a:tableStyleId>{5C22544A-7EE6-4342-B048-85BDC9FD1C3A}</a:tableStyleId>
              </a:tblPr>
              <a:tblGrid>
                <a:gridCol w="1476375">
                  <a:extLst>
                    <a:ext uri="{9D8B030D-6E8A-4147-A177-3AD203B41FA5}">
                      <a16:colId xmlns:a16="http://schemas.microsoft.com/office/drawing/2014/main" val="20000"/>
                    </a:ext>
                  </a:extLst>
                </a:gridCol>
                <a:gridCol w="1476375">
                  <a:extLst>
                    <a:ext uri="{9D8B030D-6E8A-4147-A177-3AD203B41FA5}">
                      <a16:colId xmlns:a16="http://schemas.microsoft.com/office/drawing/2014/main" val="20001"/>
                    </a:ext>
                  </a:extLst>
                </a:gridCol>
                <a:gridCol w="1476375">
                  <a:extLst>
                    <a:ext uri="{9D8B030D-6E8A-4147-A177-3AD203B41FA5}">
                      <a16:colId xmlns:a16="http://schemas.microsoft.com/office/drawing/2014/main" val="20002"/>
                    </a:ext>
                  </a:extLst>
                </a:gridCol>
                <a:gridCol w="1476375">
                  <a:extLst>
                    <a:ext uri="{9D8B030D-6E8A-4147-A177-3AD203B41FA5}">
                      <a16:colId xmlns:a16="http://schemas.microsoft.com/office/drawing/2014/main" val="20003"/>
                    </a:ext>
                  </a:extLst>
                </a:gridCol>
                <a:gridCol w="1476375">
                  <a:extLst>
                    <a:ext uri="{9D8B030D-6E8A-4147-A177-3AD203B41FA5}">
                      <a16:colId xmlns:a16="http://schemas.microsoft.com/office/drawing/2014/main" val="20004"/>
                    </a:ext>
                  </a:extLst>
                </a:gridCol>
                <a:gridCol w="1476375">
                  <a:extLst>
                    <a:ext uri="{9D8B030D-6E8A-4147-A177-3AD203B41FA5}">
                      <a16:colId xmlns:a16="http://schemas.microsoft.com/office/drawing/2014/main" val="20005"/>
                    </a:ext>
                  </a:extLst>
                </a:gridCol>
              </a:tblGrid>
              <a:tr h="1744295">
                <a:tc>
                  <a:txBody>
                    <a:bodyPr/>
                    <a:lstStyle/>
                    <a:p>
                      <a:r>
                        <a:rPr lang="es-ES" sz="1800" dirty="0"/>
                        <a:t>Formulación del problema</a:t>
                      </a:r>
                    </a:p>
                  </a:txBody>
                  <a:tcPr marT="45728" marB="45728"/>
                </a:tc>
                <a:tc>
                  <a:txBody>
                    <a:bodyPr/>
                    <a:lstStyle/>
                    <a:p>
                      <a:r>
                        <a:rPr lang="es-ES" sz="1800" dirty="0"/>
                        <a:t>Objetivos</a:t>
                      </a:r>
                    </a:p>
                  </a:txBody>
                  <a:tcPr marT="45728" marB="45728"/>
                </a:tc>
                <a:tc>
                  <a:txBody>
                    <a:bodyPr/>
                    <a:lstStyle/>
                    <a:p>
                      <a:r>
                        <a:rPr lang="es-ES" sz="1800" dirty="0"/>
                        <a:t>Hipótesis</a:t>
                      </a:r>
                    </a:p>
                  </a:txBody>
                  <a:tcPr marT="45728" marB="45728"/>
                </a:tc>
                <a:tc>
                  <a:txBody>
                    <a:bodyPr/>
                    <a:lstStyle/>
                    <a:p>
                      <a:r>
                        <a:rPr lang="es-ES" sz="1800" dirty="0"/>
                        <a:t>Variables</a:t>
                      </a:r>
                    </a:p>
                  </a:txBody>
                  <a:tcPr marT="45728" marB="45728"/>
                </a:tc>
                <a:tc>
                  <a:txBody>
                    <a:bodyPr/>
                    <a:lstStyle/>
                    <a:p>
                      <a:r>
                        <a:rPr lang="es-ES" sz="1800" dirty="0"/>
                        <a:t>Metodología</a:t>
                      </a:r>
                    </a:p>
                  </a:txBody>
                  <a:tcPr marT="45728" marB="45728"/>
                </a:tc>
                <a:tc>
                  <a:txBody>
                    <a:bodyPr/>
                    <a:lstStyle/>
                    <a:p>
                      <a:r>
                        <a:rPr lang="es-ES" sz="1800" dirty="0"/>
                        <a:t>Técnicas e instrumentos</a:t>
                      </a:r>
                      <a:r>
                        <a:rPr lang="es-ES" sz="1800" baseline="0" dirty="0"/>
                        <a:t> de recolección de datos</a:t>
                      </a:r>
                      <a:endParaRPr lang="es-ES" sz="1800" dirty="0"/>
                    </a:p>
                  </a:txBody>
                  <a:tcPr marT="45728" marB="45728"/>
                </a:tc>
                <a:extLst>
                  <a:ext uri="{0D108BD9-81ED-4DB2-BD59-A6C34878D82A}">
                    <a16:rowId xmlns:a16="http://schemas.microsoft.com/office/drawing/2014/main" val="10000"/>
                  </a:ext>
                </a:extLst>
              </a:tr>
              <a:tr h="2725460">
                <a:tc>
                  <a:txBody>
                    <a:bodyPr/>
                    <a:lstStyle/>
                    <a:p>
                      <a:endParaRPr lang="es-ES" sz="1800" dirty="0"/>
                    </a:p>
                  </a:txBody>
                  <a:tcPr marT="45728" marB="45728"/>
                </a:tc>
                <a:tc>
                  <a:txBody>
                    <a:bodyPr/>
                    <a:lstStyle/>
                    <a:p>
                      <a:r>
                        <a:rPr lang="es-ES" sz="1800" dirty="0"/>
                        <a:t>Generales</a:t>
                      </a:r>
                    </a:p>
                    <a:p>
                      <a:r>
                        <a:rPr lang="es-ES" sz="1800" dirty="0"/>
                        <a:t>Específicos</a:t>
                      </a:r>
                    </a:p>
                  </a:txBody>
                  <a:tcPr marT="45728" marB="45728"/>
                </a:tc>
                <a:tc>
                  <a:txBody>
                    <a:bodyPr/>
                    <a:lstStyle/>
                    <a:p>
                      <a:r>
                        <a:rPr lang="es-ES" sz="1800" dirty="0"/>
                        <a:t>Generales</a:t>
                      </a:r>
                    </a:p>
                    <a:p>
                      <a:r>
                        <a:rPr lang="es-ES" sz="1800" dirty="0"/>
                        <a:t>Específicas</a:t>
                      </a:r>
                    </a:p>
                  </a:txBody>
                  <a:tcPr marT="45728" marB="45728"/>
                </a:tc>
                <a:tc>
                  <a:txBody>
                    <a:bodyPr/>
                    <a:lstStyle/>
                    <a:p>
                      <a:r>
                        <a:rPr lang="es-ES" sz="1800" dirty="0"/>
                        <a:t>Independiente</a:t>
                      </a:r>
                    </a:p>
                    <a:p>
                      <a:r>
                        <a:rPr lang="es-ES" sz="1800" dirty="0"/>
                        <a:t>Dependiente</a:t>
                      </a:r>
                    </a:p>
                    <a:p>
                      <a:r>
                        <a:rPr lang="es-ES" sz="1800" dirty="0"/>
                        <a:t>Interviniente</a:t>
                      </a:r>
                    </a:p>
                  </a:txBody>
                  <a:tcPr marT="45728" marB="45728"/>
                </a:tc>
                <a:tc>
                  <a:txBody>
                    <a:bodyPr/>
                    <a:lstStyle/>
                    <a:p>
                      <a:r>
                        <a:rPr lang="es-ES" sz="1800" dirty="0"/>
                        <a:t>Método</a:t>
                      </a:r>
                    </a:p>
                    <a:p>
                      <a:endParaRPr lang="es-ES" sz="1800" dirty="0"/>
                    </a:p>
                    <a:p>
                      <a:r>
                        <a:rPr lang="es-ES" sz="1800" dirty="0"/>
                        <a:t>Tipo: </a:t>
                      </a:r>
                      <a:r>
                        <a:rPr lang="es-ES" sz="1800" dirty="0">
                          <a:solidFill>
                            <a:srgbClr val="FF0000"/>
                          </a:solidFill>
                        </a:rPr>
                        <a:t>Explicativo, descriptivo</a:t>
                      </a:r>
                    </a:p>
                    <a:p>
                      <a:r>
                        <a:rPr lang="es-ES" sz="1800" dirty="0">
                          <a:solidFill>
                            <a:srgbClr val="FF0000"/>
                          </a:solidFill>
                        </a:rPr>
                        <a:t>Experimental, etc.</a:t>
                      </a:r>
                    </a:p>
                    <a:p>
                      <a:endParaRPr lang="es-ES" sz="1800" dirty="0"/>
                    </a:p>
                  </a:txBody>
                  <a:tcPr marT="45728" marB="45728"/>
                </a:tc>
                <a:tc>
                  <a:txBody>
                    <a:bodyPr/>
                    <a:lstStyle/>
                    <a:p>
                      <a:r>
                        <a:rPr lang="es-ES" sz="1800" dirty="0"/>
                        <a:t>Técnicas</a:t>
                      </a:r>
                    </a:p>
                    <a:p>
                      <a:r>
                        <a:rPr lang="es-ES" sz="1800" dirty="0"/>
                        <a:t>Instrumentos</a:t>
                      </a:r>
                    </a:p>
                  </a:txBody>
                  <a:tcPr marT="45728" marB="45728"/>
                </a:tc>
                <a:extLst>
                  <a:ext uri="{0D108BD9-81ED-4DB2-BD59-A6C34878D82A}">
                    <a16:rowId xmlns:a16="http://schemas.microsoft.com/office/drawing/2014/main" val="10001"/>
                  </a:ext>
                </a:extLst>
              </a:tr>
            </a:tbl>
          </a:graphicData>
        </a:graphic>
      </p:graphicFrame>
      <p:cxnSp>
        <p:nvCxnSpPr>
          <p:cNvPr id="6" name="10 Conector recto de flecha"/>
          <p:cNvCxnSpPr/>
          <p:nvPr/>
        </p:nvCxnSpPr>
        <p:spPr>
          <a:xfrm rot="5400000">
            <a:off x="70644" y="3702992"/>
            <a:ext cx="17145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11 CuadroTexto"/>
          <p:cNvSpPr txBox="1">
            <a:spLocks noChangeArrowheads="1"/>
          </p:cNvSpPr>
          <p:nvPr/>
        </p:nvSpPr>
        <p:spPr bwMode="auto">
          <a:xfrm>
            <a:off x="357188" y="4630886"/>
            <a:ext cx="13573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defRPr>
            </a:lvl1pPr>
            <a:lvl2pPr marL="742950" indent="-28575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defRPr>
            </a:lvl2pPr>
            <a:lvl3pPr marL="1143000"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defRPr>
            </a:lvl3pPr>
            <a:lvl4pPr marL="1600200"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defRPr>
            </a:lvl4pPr>
            <a:lvl5pPr marL="2057400" indent="-228600">
              <a:spcBef>
                <a:spcPts val="375"/>
              </a:spcBef>
              <a:buClr>
                <a:srgbClr val="A28E6A"/>
              </a:buClr>
              <a:buChar char="o"/>
              <a:defRPr sz="2000">
                <a:solidFill>
                  <a:schemeClr val="tx1"/>
                </a:solidFill>
                <a:latin typeface="Perpetua" panose="02020502060401020303" pitchFamily="18" charset="0"/>
              </a:defRPr>
            </a:lvl5pPr>
            <a:lvl6pPr marL="25146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6pPr>
            <a:lvl7pPr marL="2971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7pPr>
            <a:lvl8pPr marL="3429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8pPr>
            <a:lvl9pPr marL="3886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defRPr>
            </a:lvl9pPr>
          </a:lstStyle>
          <a:p>
            <a:pPr eaLnBrk="1" hangingPunct="1">
              <a:spcBef>
                <a:spcPct val="0"/>
              </a:spcBef>
              <a:buClrTx/>
              <a:buSzTx/>
              <a:buFontTx/>
              <a:buNone/>
            </a:pPr>
            <a:r>
              <a:rPr lang="es-ES" altLang="es-PE" sz="1800" dirty="0">
                <a:solidFill>
                  <a:srgbClr val="FF0000"/>
                </a:solidFill>
              </a:rPr>
              <a:t>De que se trata el problema</a:t>
            </a:r>
          </a:p>
        </p:txBody>
      </p:sp>
    </p:spTree>
    <p:extLst>
      <p:ext uri="{BB962C8B-B14F-4D97-AF65-F5344CB8AC3E}">
        <p14:creationId xmlns:p14="http://schemas.microsoft.com/office/powerpoint/2010/main" val="702767413"/>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a:spLocks noGrp="1" noChangeArrowheads="1"/>
          </p:cNvSpPr>
          <p:nvPr>
            <p:ph type="ftr" sz="quarter" idx="11"/>
          </p:nvPr>
        </p:nvSpPr>
        <p:spPr/>
        <p:txBody>
          <a:bodyPr/>
          <a:lstStyle/>
          <a:p>
            <a:pPr>
              <a:defRPr/>
            </a:pPr>
            <a:r>
              <a:rPr lang="es-MX" dirty="0"/>
              <a:t>V. </a:t>
            </a:r>
            <a:r>
              <a:rPr lang="es-MX" dirty="0" err="1"/>
              <a:t>Ibañez</a:t>
            </a:r>
            <a:endParaRPr lang="es-MX" dirty="0"/>
          </a:p>
        </p:txBody>
      </p:sp>
      <p:sp>
        <p:nvSpPr>
          <p:cNvPr id="5" name="Rectangle 9"/>
          <p:cNvSpPr>
            <a:spLocks noGrp="1" noChangeArrowheads="1"/>
          </p:cNvSpPr>
          <p:nvPr>
            <p:ph type="sldNum" sz="quarter" idx="12"/>
          </p:nvPr>
        </p:nvSpPr>
        <p:spPr/>
        <p:txBody>
          <a:bodyPr/>
          <a:lstStyle>
            <a:lvl1pPr eaLnBrk="0" hangingPunct="0">
              <a:defRPr>
                <a:solidFill>
                  <a:schemeClr val="tx1"/>
                </a:solidFill>
                <a:latin typeface="Arial Narrow" panose="020B0606020202030204" pitchFamily="34" charset="0"/>
              </a:defRPr>
            </a:lvl1pPr>
            <a:lvl2pPr marL="742950" indent="-285750" eaLnBrk="0" hangingPunct="0">
              <a:defRPr>
                <a:solidFill>
                  <a:schemeClr val="tx1"/>
                </a:solidFill>
                <a:latin typeface="Arial Narrow" panose="020B0606020202030204" pitchFamily="34" charset="0"/>
              </a:defRPr>
            </a:lvl2pPr>
            <a:lvl3pPr marL="1143000" indent="-228600" eaLnBrk="0" hangingPunct="0">
              <a:defRPr>
                <a:solidFill>
                  <a:schemeClr val="tx1"/>
                </a:solidFill>
                <a:latin typeface="Arial Narrow" panose="020B0606020202030204" pitchFamily="34" charset="0"/>
              </a:defRPr>
            </a:lvl3pPr>
            <a:lvl4pPr marL="1600200" indent="-228600" eaLnBrk="0" hangingPunct="0">
              <a:defRPr>
                <a:solidFill>
                  <a:schemeClr val="tx1"/>
                </a:solidFill>
                <a:latin typeface="Arial Narrow" panose="020B0606020202030204" pitchFamily="34" charset="0"/>
              </a:defRPr>
            </a:lvl4pPr>
            <a:lvl5pPr marL="2057400" indent="-228600" eaLnBrk="0" hangingPunct="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eaLnBrk="1" hangingPunct="1">
              <a:defRPr/>
            </a:pPr>
            <a:fld id="{25D900A1-BD11-4D2E-82F5-E236086F4647}" type="slidenum">
              <a:rPr lang="es-MX" altLang="es-PE" smtClean="0">
                <a:latin typeface="Arial" panose="020B0604020202020204" pitchFamily="34" charset="0"/>
              </a:rPr>
              <a:pPr eaLnBrk="1" hangingPunct="1">
                <a:defRPr/>
              </a:pPr>
              <a:t>58</a:t>
            </a:fld>
            <a:endParaRPr lang="es-MX" altLang="es-PE">
              <a:latin typeface="Arial" panose="020B0604020202020204" pitchFamily="34" charset="0"/>
            </a:endParaRPr>
          </a:p>
        </p:txBody>
      </p:sp>
      <p:sp>
        <p:nvSpPr>
          <p:cNvPr id="201732" name="Rectangle 4"/>
          <p:cNvSpPr>
            <a:spLocks noChangeArrowheads="1"/>
          </p:cNvSpPr>
          <p:nvPr/>
        </p:nvSpPr>
        <p:spPr bwMode="auto">
          <a:xfrm>
            <a:off x="304800" y="620688"/>
            <a:ext cx="5429250" cy="433388"/>
          </a:xfrm>
          <a:prstGeom prst="rect">
            <a:avLst/>
          </a:prstGeom>
          <a:solidFill>
            <a:srgbClr val="0099FF"/>
          </a:solidFill>
          <a:ln>
            <a:noFill/>
          </a:ln>
        </p:spPr>
        <p:txBody>
          <a:bodyPr wrap="none">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80000"/>
              </a:lnSpc>
              <a:buClr>
                <a:srgbClr val="FF00FF"/>
              </a:buClr>
              <a:buSzPct val="80000"/>
              <a:buFont typeface="Wingdings" panose="05000000000000000000" pitchFamily="2" charset="2"/>
              <a:buNone/>
            </a:pPr>
            <a:r>
              <a:rPr lang="es-ES_tradnl" altLang="es-ES" sz="2800" b="1" dirty="0">
                <a:latin typeface="Times New Roman" panose="02020603050405020304" pitchFamily="18" charset="0"/>
              </a:rPr>
              <a:t>BIBLIOGRAFÍA CONSULTADA</a:t>
            </a:r>
          </a:p>
        </p:txBody>
      </p:sp>
      <p:sp>
        <p:nvSpPr>
          <p:cNvPr id="6" name="Rectangle 5"/>
          <p:cNvSpPr>
            <a:spLocks noChangeArrowheads="1"/>
          </p:cNvSpPr>
          <p:nvPr/>
        </p:nvSpPr>
        <p:spPr bwMode="auto">
          <a:xfrm>
            <a:off x="304800" y="1124744"/>
            <a:ext cx="8610600" cy="4968156"/>
          </a:xfrm>
          <a:prstGeom prst="rect">
            <a:avLst/>
          </a:prstGeom>
          <a:solidFill>
            <a:schemeClr val="tx1"/>
          </a:solidFill>
          <a:ln w="57150">
            <a:solidFill>
              <a:srgbClr val="FF6600"/>
            </a:solidFill>
            <a:miter lim="800000"/>
            <a:headEnd/>
            <a:tailEnd/>
          </a:ln>
        </p:spPr>
        <p:txBody>
          <a:bodyPr wrap="square" lIns="92075" tIns="46038" rIns="92075" bIns="46038">
            <a:spAutoFit/>
          </a:bodyPr>
          <a:lstStyle/>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Bernal, C. (2016). Metodología de la Investigación: administración, economía, humanidades y ciencias sociales. Cuarta edición. Edit. Pearson.</a:t>
            </a:r>
          </a:p>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Cortés Cortés, M., &amp; Iglesias León, M. (2004). "Generalidades sobre Metodología de la Investigación". Ciudad del Carmen, Campeche, México: Universidad Autónoma del Carmen.</a:t>
            </a:r>
          </a:p>
          <a:p>
            <a:pPr marL="285750" indent="-285750" algn="just">
              <a:spcBef>
                <a:spcPct val="20000"/>
              </a:spcBef>
              <a:buFont typeface="Wingdings" panose="05000000000000000000" pitchFamily="2" charset="2"/>
              <a:buChar char="Ø"/>
            </a:pPr>
            <a:r>
              <a:rPr lang="es-MX" sz="1600" dirty="0">
                <a:solidFill>
                  <a:srgbClr val="6600FF"/>
                </a:solidFill>
                <a:latin typeface="Times New Roman" panose="02020603050405020304" pitchFamily="18" charset="0"/>
              </a:rPr>
              <a:t>DE LA TORRE, C. (2015). “Seminario de Tesis I”. UNSAAC – Cusco – Perú.</a:t>
            </a:r>
          </a:p>
          <a:p>
            <a:pPr marL="285750" indent="-285750" algn="just">
              <a:spcBef>
                <a:spcPct val="20000"/>
              </a:spcBef>
              <a:buFont typeface="Wingdings" panose="05000000000000000000" pitchFamily="2" charset="2"/>
              <a:buChar char="Ø"/>
            </a:pPr>
            <a:r>
              <a:rPr lang="es-MX" sz="1600" dirty="0">
                <a:solidFill>
                  <a:srgbClr val="6600FF"/>
                </a:solidFill>
                <a:latin typeface="Times New Roman" panose="02020603050405020304" pitchFamily="18" charset="0"/>
              </a:rPr>
              <a:t>DE LA TORRE, C. (2015). “Instrumentos en la Investigación Científica”. UNSAAC – Cusco – Perú.</a:t>
            </a:r>
          </a:p>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Jorge Leal </a:t>
            </a:r>
            <a:r>
              <a:rPr lang="es-PE" sz="1600" dirty="0" err="1">
                <a:solidFill>
                  <a:srgbClr val="6600FF"/>
                </a:solidFill>
                <a:latin typeface="Times New Roman" panose="02020603050405020304" pitchFamily="18" charset="0"/>
              </a:rPr>
              <a:t>Iga</a:t>
            </a:r>
            <a:r>
              <a:rPr lang="es-PE" sz="1600" dirty="0">
                <a:solidFill>
                  <a:srgbClr val="6600FF"/>
                </a:solidFill>
                <a:latin typeface="Times New Roman" panose="02020603050405020304" pitchFamily="18" charset="0"/>
              </a:rPr>
              <a:t> Docente del IEE Doctor en Filosofía con orientación en Trabajo Social y Políticas Comparadas de Bienestar Social por la U.A.N.L. Maestría en Administración de Empresas con especialidad en Mercadotecnia por la U.A.N.L. Arquitecto por la U.A.N.L. Catedrático de diversas Universidades públicas y privadas en el estado de Nuevo León.</a:t>
            </a:r>
          </a:p>
          <a:p>
            <a:pPr marL="285750" indent="-285750" algn="just">
              <a:spcBef>
                <a:spcPct val="20000"/>
              </a:spcBef>
              <a:buFont typeface="Wingdings" panose="05000000000000000000" pitchFamily="2" charset="2"/>
              <a:buChar char="Ø"/>
            </a:pPr>
            <a:r>
              <a:rPr lang="es-MX" sz="1600" dirty="0">
                <a:solidFill>
                  <a:srgbClr val="6600FF"/>
                </a:solidFill>
                <a:latin typeface="Times New Roman" panose="02020603050405020304" pitchFamily="18" charset="0"/>
              </a:rPr>
              <a:t>IBAÑEZ, V. y ZEA, W. (1997). “Muestreo”. Edición Primera. FINESI - UNA-Puno.</a:t>
            </a:r>
          </a:p>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Kant, I. (2005). "Crítica de la razón pura". México: Taurus. </a:t>
            </a:r>
          </a:p>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Melchor Aguilar, J., &amp; Martínez Revilla, A. (2002). "Los Sistemas de Investigación en México". Cinta de </a:t>
            </a:r>
            <a:r>
              <a:rPr lang="es-PE" sz="1600" dirty="0" err="1">
                <a:solidFill>
                  <a:srgbClr val="6600FF"/>
                </a:solidFill>
                <a:latin typeface="Times New Roman" panose="02020603050405020304" pitchFamily="18" charset="0"/>
              </a:rPr>
              <a:t>Moebio</a:t>
            </a:r>
            <a:r>
              <a:rPr lang="es-PE" sz="1600" dirty="0">
                <a:solidFill>
                  <a:srgbClr val="6600FF"/>
                </a:solidFill>
                <a:latin typeface="Times New Roman" panose="02020603050405020304" pitchFamily="18" charset="0"/>
              </a:rPr>
              <a:t> No.14 , 180-189. </a:t>
            </a:r>
          </a:p>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Popper, K. (1980). "La lógica de la investigación científica". Madrid, España: Editorial </a:t>
            </a:r>
            <a:r>
              <a:rPr lang="es-PE" sz="1600" dirty="0" err="1">
                <a:solidFill>
                  <a:srgbClr val="6600FF"/>
                </a:solidFill>
                <a:latin typeface="Times New Roman" panose="02020603050405020304" pitchFamily="18" charset="0"/>
              </a:rPr>
              <a:t>Tecnos</a:t>
            </a:r>
            <a:r>
              <a:rPr lang="es-PE" sz="1600" dirty="0">
                <a:solidFill>
                  <a:srgbClr val="6600FF"/>
                </a:solidFill>
                <a:latin typeface="Times New Roman" panose="02020603050405020304" pitchFamily="18" charset="0"/>
              </a:rPr>
              <a:t>.</a:t>
            </a:r>
          </a:p>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Ramírez González, A. (2014). "Metodología de la investigación científica". Bogotá, Colombia: Pontificia Universidad Javeriana. </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
          <p:cNvSpPr>
            <a:spLocks noChangeArrowheads="1"/>
          </p:cNvSpPr>
          <p:nvPr/>
        </p:nvSpPr>
        <p:spPr bwMode="auto">
          <a:xfrm>
            <a:off x="179512" y="57373"/>
            <a:ext cx="8811854" cy="504054"/>
          </a:xfrm>
          <a:prstGeom prst="rect">
            <a:avLst/>
          </a:prstGeom>
          <a:solidFill>
            <a:srgbClr val="0099FF"/>
          </a:solidFill>
          <a:ln w="9525">
            <a:noFill/>
            <a:miter lim="800000"/>
            <a:headEnd/>
            <a:tailEnd/>
          </a:ln>
        </p:spPr>
        <p:txBody>
          <a:bodyPr anchor="b"/>
          <a:lstStyle/>
          <a:p>
            <a:pPr algn="ctr" eaLnBrk="1" hangingPunct="1">
              <a:defRPr/>
            </a:pPr>
            <a:endParaRPr lang="es-ES" sz="3600" b="1" dirty="0">
              <a:effectLst>
                <a:outerShdw blurRad="38100" dist="38100" dir="2700000" algn="tl">
                  <a:srgbClr val="000000"/>
                </a:outerShdw>
              </a:effectLst>
              <a:latin typeface="Tahoma" pitchFamily="34" charset="0"/>
            </a:endParaRPr>
          </a:p>
          <a:p>
            <a:pPr eaLnBrk="1" hangingPunct="1">
              <a:defRPr/>
            </a:pPr>
            <a:endParaRPr lang="es-ES" sz="4000" dirty="0"/>
          </a:p>
          <a:p>
            <a:pPr eaLnBrk="1" hangingPunct="1">
              <a:defRPr/>
            </a:pPr>
            <a:endParaRPr lang="es-ES" sz="4000" dirty="0"/>
          </a:p>
          <a:p>
            <a:pPr algn="ctr" eaLnBrk="1" hangingPunct="1">
              <a:defRPr/>
            </a:pPr>
            <a:br>
              <a:rPr lang="es-ES_tradnl" altLang="es-ES" sz="3200" b="1" dirty="0"/>
            </a:br>
            <a:r>
              <a:rPr lang="es-ES_tradnl" altLang="es-ES" sz="3200" b="1" dirty="0">
                <a:effectLst>
                  <a:outerShdw blurRad="38100" dist="38100" dir="2700000" algn="tl">
                    <a:srgbClr val="000000"/>
                  </a:outerShdw>
                </a:effectLst>
                <a:latin typeface="Tahoma" pitchFamily="34" charset="0"/>
              </a:rPr>
              <a:t>Identificar las variables</a:t>
            </a:r>
            <a:endParaRPr lang="es-ES" sz="3200" b="1" dirty="0">
              <a:effectLst>
                <a:outerShdw blurRad="38100" dist="38100" dir="2700000" algn="tl">
                  <a:srgbClr val="000000"/>
                </a:outerShdw>
              </a:effectLst>
              <a:latin typeface="Tahoma" pitchFamily="34" charset="0"/>
            </a:endParaRPr>
          </a:p>
        </p:txBody>
      </p:sp>
      <p:pic>
        <p:nvPicPr>
          <p:cNvPr id="2" name="Imagen 1"/>
          <p:cNvPicPr>
            <a:picLocks noChangeAspect="1"/>
          </p:cNvPicPr>
          <p:nvPr/>
        </p:nvPicPr>
        <p:blipFill>
          <a:blip r:embed="rId2"/>
          <a:stretch>
            <a:fillRect/>
          </a:stretch>
        </p:blipFill>
        <p:spPr>
          <a:xfrm>
            <a:off x="179512" y="836712"/>
            <a:ext cx="8811854" cy="5688632"/>
          </a:xfrm>
          <a:prstGeom prst="rect">
            <a:avLst/>
          </a:prstGeom>
        </p:spPr>
      </p:pic>
    </p:spTree>
    <p:extLst>
      <p:ext uri="{BB962C8B-B14F-4D97-AF65-F5344CB8AC3E}">
        <p14:creationId xmlns:p14="http://schemas.microsoft.com/office/powerpoint/2010/main" val="141052564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a:stretch>
            <a:fillRect/>
          </a:stretch>
        </p:blipFill>
        <p:spPr>
          <a:xfrm>
            <a:off x="4052008" y="4005064"/>
            <a:ext cx="4939358" cy="2235123"/>
          </a:xfrm>
          <a:prstGeom prst="rect">
            <a:avLst/>
          </a:prstGeom>
        </p:spPr>
      </p:pic>
      <p:pic>
        <p:nvPicPr>
          <p:cNvPr id="3" name="Imagen 2"/>
          <p:cNvPicPr>
            <a:picLocks noChangeAspect="1"/>
          </p:cNvPicPr>
          <p:nvPr/>
        </p:nvPicPr>
        <p:blipFill>
          <a:blip r:embed="rId3"/>
          <a:stretch>
            <a:fillRect/>
          </a:stretch>
        </p:blipFill>
        <p:spPr>
          <a:xfrm>
            <a:off x="179512" y="726206"/>
            <a:ext cx="4097598" cy="2016224"/>
          </a:xfrm>
          <a:prstGeom prst="rect">
            <a:avLst/>
          </a:prstGeom>
        </p:spPr>
      </p:pic>
      <p:pic>
        <p:nvPicPr>
          <p:cNvPr id="4" name="Imagen 3"/>
          <p:cNvPicPr>
            <a:picLocks noChangeAspect="1"/>
          </p:cNvPicPr>
          <p:nvPr/>
        </p:nvPicPr>
        <p:blipFill>
          <a:blip r:embed="rId4"/>
          <a:stretch>
            <a:fillRect/>
          </a:stretch>
        </p:blipFill>
        <p:spPr>
          <a:xfrm>
            <a:off x="4410583" y="735334"/>
            <a:ext cx="4580783" cy="2765674"/>
          </a:xfrm>
          <a:prstGeom prst="rect">
            <a:avLst/>
          </a:prstGeom>
        </p:spPr>
      </p:pic>
      <p:pic>
        <p:nvPicPr>
          <p:cNvPr id="5" name="Imagen 4"/>
          <p:cNvPicPr>
            <a:picLocks noChangeAspect="1"/>
          </p:cNvPicPr>
          <p:nvPr/>
        </p:nvPicPr>
        <p:blipFill>
          <a:blip r:embed="rId5"/>
          <a:stretch>
            <a:fillRect/>
          </a:stretch>
        </p:blipFill>
        <p:spPr>
          <a:xfrm>
            <a:off x="251520" y="2985469"/>
            <a:ext cx="3600400" cy="3755899"/>
          </a:xfrm>
          <a:prstGeom prst="rect">
            <a:avLst/>
          </a:prstGeom>
        </p:spPr>
      </p:pic>
      <p:sp>
        <p:nvSpPr>
          <p:cNvPr id="11" name="Rectangle 4"/>
          <p:cNvSpPr>
            <a:spLocks noChangeArrowheads="1"/>
          </p:cNvSpPr>
          <p:nvPr/>
        </p:nvSpPr>
        <p:spPr bwMode="auto">
          <a:xfrm>
            <a:off x="179512" y="57373"/>
            <a:ext cx="8811854" cy="504054"/>
          </a:xfrm>
          <a:prstGeom prst="rect">
            <a:avLst/>
          </a:prstGeom>
          <a:solidFill>
            <a:srgbClr val="0099FF"/>
          </a:solidFill>
          <a:ln w="9525">
            <a:noFill/>
            <a:miter lim="800000"/>
            <a:headEnd/>
            <a:tailEnd/>
          </a:ln>
        </p:spPr>
        <p:txBody>
          <a:bodyPr anchor="b"/>
          <a:lstStyle/>
          <a:p>
            <a:pPr algn="ctr" eaLnBrk="1" hangingPunct="1">
              <a:defRPr/>
            </a:pPr>
            <a:endParaRPr lang="es-ES" sz="3600" b="1" dirty="0">
              <a:effectLst>
                <a:outerShdw blurRad="38100" dist="38100" dir="2700000" algn="tl">
                  <a:srgbClr val="000000"/>
                </a:outerShdw>
              </a:effectLst>
              <a:latin typeface="Tahoma" pitchFamily="34" charset="0"/>
            </a:endParaRPr>
          </a:p>
          <a:p>
            <a:pPr eaLnBrk="1" hangingPunct="1">
              <a:defRPr/>
            </a:pPr>
            <a:endParaRPr lang="es-ES" sz="4000" dirty="0"/>
          </a:p>
          <a:p>
            <a:pPr eaLnBrk="1" hangingPunct="1">
              <a:defRPr/>
            </a:pPr>
            <a:endParaRPr lang="es-ES" sz="4000" dirty="0"/>
          </a:p>
          <a:p>
            <a:pPr algn="ctr" eaLnBrk="1" hangingPunct="1">
              <a:defRPr/>
            </a:pPr>
            <a:br>
              <a:rPr lang="es-ES_tradnl" altLang="es-ES" sz="3200" b="1" dirty="0"/>
            </a:br>
            <a:r>
              <a:rPr lang="es-ES_tradnl" altLang="es-ES" sz="3200" b="1" dirty="0">
                <a:effectLst>
                  <a:outerShdw blurRad="38100" dist="38100" dir="2700000" algn="tl">
                    <a:srgbClr val="000000"/>
                  </a:outerShdw>
                </a:effectLst>
                <a:latin typeface="Tahoma" pitchFamily="34" charset="0"/>
              </a:rPr>
              <a:t>Identificar las variables</a:t>
            </a:r>
            <a:endParaRPr lang="es-ES" sz="3200" b="1" dirty="0">
              <a:effectLst>
                <a:outerShdw blurRad="38100" dist="38100" dir="2700000" algn="tl">
                  <a:srgbClr val="000000"/>
                </a:outerShdw>
              </a:effectLst>
              <a:latin typeface="Tahoma" pitchFamily="34" charset="0"/>
            </a:endParaRPr>
          </a:p>
        </p:txBody>
      </p:sp>
    </p:spTree>
    <p:extLst>
      <p:ext uri="{BB962C8B-B14F-4D97-AF65-F5344CB8AC3E}">
        <p14:creationId xmlns:p14="http://schemas.microsoft.com/office/powerpoint/2010/main" val="3539107697"/>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179512" y="764704"/>
            <a:ext cx="8820472" cy="5688632"/>
          </a:xfrm>
          <a:prstGeom prst="rect">
            <a:avLst/>
          </a:prstGeom>
        </p:spPr>
      </p:pic>
      <p:sp>
        <p:nvSpPr>
          <p:cNvPr id="8" name="Rectangle 4"/>
          <p:cNvSpPr>
            <a:spLocks noChangeArrowheads="1"/>
          </p:cNvSpPr>
          <p:nvPr/>
        </p:nvSpPr>
        <p:spPr bwMode="auto">
          <a:xfrm>
            <a:off x="179512" y="57373"/>
            <a:ext cx="8811854" cy="504054"/>
          </a:xfrm>
          <a:prstGeom prst="rect">
            <a:avLst/>
          </a:prstGeom>
          <a:solidFill>
            <a:srgbClr val="0099FF"/>
          </a:solidFill>
          <a:ln w="9525">
            <a:noFill/>
            <a:miter lim="800000"/>
            <a:headEnd/>
            <a:tailEnd/>
          </a:ln>
        </p:spPr>
        <p:txBody>
          <a:bodyPr anchor="b"/>
          <a:lstStyle/>
          <a:p>
            <a:pPr algn="ctr" eaLnBrk="1" hangingPunct="1">
              <a:defRPr/>
            </a:pPr>
            <a:endParaRPr lang="es-ES" sz="3600" b="1" dirty="0">
              <a:effectLst>
                <a:outerShdw blurRad="38100" dist="38100" dir="2700000" algn="tl">
                  <a:srgbClr val="000000"/>
                </a:outerShdw>
              </a:effectLst>
              <a:latin typeface="Tahoma" pitchFamily="34" charset="0"/>
            </a:endParaRPr>
          </a:p>
          <a:p>
            <a:pPr eaLnBrk="1" hangingPunct="1">
              <a:defRPr/>
            </a:pPr>
            <a:endParaRPr lang="es-ES" sz="4000" dirty="0"/>
          </a:p>
          <a:p>
            <a:pPr eaLnBrk="1" hangingPunct="1">
              <a:defRPr/>
            </a:pPr>
            <a:endParaRPr lang="es-ES" sz="4000" dirty="0"/>
          </a:p>
          <a:p>
            <a:pPr algn="ctr" eaLnBrk="1" hangingPunct="1">
              <a:defRPr/>
            </a:pPr>
            <a:br>
              <a:rPr lang="es-ES_tradnl" altLang="es-ES" sz="3200" b="1" dirty="0"/>
            </a:br>
            <a:r>
              <a:rPr lang="es-ES_tradnl" altLang="es-ES" sz="3200" b="1" dirty="0">
                <a:effectLst>
                  <a:outerShdw blurRad="38100" dist="38100" dir="2700000" algn="tl">
                    <a:srgbClr val="000000"/>
                  </a:outerShdw>
                </a:effectLst>
                <a:latin typeface="Tahoma" pitchFamily="34" charset="0"/>
              </a:rPr>
              <a:t>Identificar las variables</a:t>
            </a:r>
            <a:endParaRPr lang="es-ES" sz="3200" b="1" dirty="0">
              <a:effectLst>
                <a:outerShdw blurRad="38100" dist="38100" dir="2700000" algn="tl">
                  <a:srgbClr val="000000"/>
                </a:outerShdw>
              </a:effectLst>
              <a:latin typeface="Tahoma" pitchFamily="34" charset="0"/>
            </a:endParaRPr>
          </a:p>
        </p:txBody>
      </p:sp>
    </p:spTree>
    <p:extLst>
      <p:ext uri="{BB962C8B-B14F-4D97-AF65-F5344CB8AC3E}">
        <p14:creationId xmlns:p14="http://schemas.microsoft.com/office/powerpoint/2010/main" val="1221471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908720"/>
            <a:ext cx="9144000" cy="5040560"/>
          </a:xfrm>
          <a:prstGeom prst="rect">
            <a:avLst/>
          </a:prstGeom>
        </p:spPr>
      </p:pic>
      <p:sp>
        <p:nvSpPr>
          <p:cNvPr id="4" name="Rectangle 4"/>
          <p:cNvSpPr>
            <a:spLocks noChangeArrowheads="1"/>
          </p:cNvSpPr>
          <p:nvPr/>
        </p:nvSpPr>
        <p:spPr bwMode="auto">
          <a:xfrm>
            <a:off x="166073" y="260648"/>
            <a:ext cx="8811854" cy="504054"/>
          </a:xfrm>
          <a:prstGeom prst="rect">
            <a:avLst/>
          </a:prstGeom>
          <a:solidFill>
            <a:srgbClr val="0099FF"/>
          </a:solidFill>
          <a:ln w="9525">
            <a:noFill/>
            <a:miter lim="800000"/>
            <a:headEnd/>
            <a:tailEnd/>
          </a:ln>
        </p:spPr>
        <p:txBody>
          <a:bodyPr anchor="b"/>
          <a:lstStyle/>
          <a:p>
            <a:pPr algn="ctr" eaLnBrk="1" hangingPunct="1">
              <a:defRPr/>
            </a:pPr>
            <a:endParaRPr lang="es-ES" sz="3600" b="1" dirty="0">
              <a:effectLst>
                <a:outerShdw blurRad="38100" dist="38100" dir="2700000" algn="tl">
                  <a:srgbClr val="000000"/>
                </a:outerShdw>
              </a:effectLst>
              <a:latin typeface="Tahoma" pitchFamily="34" charset="0"/>
            </a:endParaRPr>
          </a:p>
          <a:p>
            <a:pPr eaLnBrk="1" hangingPunct="1">
              <a:defRPr/>
            </a:pPr>
            <a:endParaRPr lang="es-ES" sz="4000" dirty="0"/>
          </a:p>
          <a:p>
            <a:pPr eaLnBrk="1" hangingPunct="1">
              <a:defRPr/>
            </a:pPr>
            <a:endParaRPr lang="es-ES" sz="4000" dirty="0"/>
          </a:p>
          <a:p>
            <a:pPr algn="ctr" eaLnBrk="1" hangingPunct="1">
              <a:defRPr/>
            </a:pPr>
            <a:br>
              <a:rPr lang="es-ES_tradnl" altLang="es-ES" sz="3200" b="1" dirty="0"/>
            </a:br>
            <a:r>
              <a:rPr lang="es-ES_tradnl" altLang="es-ES" sz="3200" b="1" dirty="0">
                <a:effectLst>
                  <a:outerShdw blurRad="38100" dist="38100" dir="2700000" algn="tl">
                    <a:srgbClr val="000000"/>
                  </a:outerShdw>
                </a:effectLst>
                <a:latin typeface="Tahoma" pitchFamily="34" charset="0"/>
              </a:rPr>
              <a:t>Identificar las variables</a:t>
            </a:r>
            <a:endParaRPr lang="es-ES" sz="3200" b="1" dirty="0">
              <a:effectLst>
                <a:outerShdw blurRad="38100" dist="38100" dir="2700000" algn="tl">
                  <a:srgbClr val="000000"/>
                </a:outerShdw>
              </a:effectLst>
              <a:latin typeface="Tahoma" pitchFamily="34" charset="0"/>
            </a:endParaRPr>
          </a:p>
        </p:txBody>
      </p:sp>
    </p:spTree>
    <p:extLst>
      <p:ext uri="{BB962C8B-B14F-4D97-AF65-F5344CB8AC3E}">
        <p14:creationId xmlns:p14="http://schemas.microsoft.com/office/powerpoint/2010/main" val="3478324388"/>
      </p:ext>
    </p:extLst>
  </p:cSld>
  <p:clrMapOvr>
    <a:masterClrMapping/>
  </p:clrMapOvr>
  <p:transition spd="slow"/>
</p:sld>
</file>

<file path=ppt/theme/theme1.xml><?xml version="1.0" encoding="utf-8"?>
<a:theme xmlns:a="http://schemas.openxmlformats.org/drawingml/2006/main" name="Textura">
  <a:themeElements>
    <a:clrScheme name="Textura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ura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a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a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a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a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a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a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a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Textured</Template>
  <TotalTime>13098</TotalTime>
  <Words>1638</Words>
  <Application>Microsoft Office PowerPoint</Application>
  <PresentationFormat>Presentación en pantalla (4:3)</PresentationFormat>
  <Paragraphs>259</Paragraphs>
  <Slides>58</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58</vt:i4>
      </vt:variant>
    </vt:vector>
  </HeadingPairs>
  <TitlesOfParts>
    <vt:vector size="68" baseType="lpstr">
      <vt:lpstr>Arial</vt:lpstr>
      <vt:lpstr>Arial Black</vt:lpstr>
      <vt:lpstr>Arial Narrow</vt:lpstr>
      <vt:lpstr>Eras Demi ITC</vt:lpstr>
      <vt:lpstr>Perpetua</vt:lpstr>
      <vt:lpstr>Swis721 BlkCn BT</vt:lpstr>
      <vt:lpstr>Tahoma</vt:lpstr>
      <vt:lpstr>Times New Roman</vt:lpstr>
      <vt:lpstr>Wingdings</vt:lpstr>
      <vt:lpstr>Textura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DL1</dc:creator>
  <cp:lastModifiedBy>UNAP</cp:lastModifiedBy>
  <cp:revision>947</cp:revision>
  <cp:lastPrinted>1601-01-01T00:00:00Z</cp:lastPrinted>
  <dcterms:created xsi:type="dcterms:W3CDTF">1997-07-31T14:05:52Z</dcterms:created>
  <dcterms:modified xsi:type="dcterms:W3CDTF">2024-08-02T23:52:47Z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9</vt:i4>
  </property>
</Properties>
</file>